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7"/>
  </p:notesMasterIdLst>
  <p:sldIdLst>
    <p:sldId id="356" r:id="rId2"/>
    <p:sldId id="297" r:id="rId3"/>
    <p:sldId id="359" r:id="rId4"/>
    <p:sldId id="398" r:id="rId5"/>
    <p:sldId id="533" r:id="rId6"/>
    <p:sldId id="534" r:id="rId7"/>
    <p:sldId id="535" r:id="rId8"/>
    <p:sldId id="536" r:id="rId9"/>
    <p:sldId id="401" r:id="rId10"/>
    <p:sldId id="399" r:id="rId11"/>
    <p:sldId id="402" r:id="rId12"/>
    <p:sldId id="400" r:id="rId13"/>
    <p:sldId id="514" r:id="rId14"/>
    <p:sldId id="358" r:id="rId15"/>
    <p:sldId id="329" r:id="rId16"/>
    <p:sldId id="360" r:id="rId17"/>
    <p:sldId id="376" r:id="rId18"/>
    <p:sldId id="377" r:id="rId19"/>
    <p:sldId id="378" r:id="rId20"/>
    <p:sldId id="379" r:id="rId21"/>
    <p:sldId id="380" r:id="rId22"/>
    <p:sldId id="395" r:id="rId23"/>
    <p:sldId id="364" r:id="rId24"/>
    <p:sldId id="361" r:id="rId25"/>
    <p:sldId id="381" r:id="rId26"/>
    <p:sldId id="365" r:id="rId27"/>
    <p:sldId id="394" r:id="rId28"/>
    <p:sldId id="397" r:id="rId29"/>
    <p:sldId id="532" r:id="rId30"/>
    <p:sldId id="516" r:id="rId31"/>
    <p:sldId id="517" r:id="rId32"/>
    <p:sldId id="518" r:id="rId33"/>
    <p:sldId id="438" r:id="rId34"/>
    <p:sldId id="524" r:id="rId35"/>
    <p:sldId id="525" r:id="rId36"/>
    <p:sldId id="527" r:id="rId37"/>
    <p:sldId id="519" r:id="rId38"/>
    <p:sldId id="528" r:id="rId39"/>
    <p:sldId id="529" r:id="rId40"/>
    <p:sldId id="530" r:id="rId41"/>
    <p:sldId id="531" r:id="rId42"/>
    <p:sldId id="537" r:id="rId43"/>
    <p:sldId id="521" r:id="rId44"/>
    <p:sldId id="522" r:id="rId45"/>
    <p:sldId id="538" r:id="rId46"/>
    <p:sldId id="439" r:id="rId47"/>
    <p:sldId id="539" r:id="rId48"/>
    <p:sldId id="520" r:id="rId49"/>
    <p:sldId id="408" r:id="rId50"/>
    <p:sldId id="450" r:id="rId51"/>
    <p:sldId id="451" r:id="rId52"/>
    <p:sldId id="452" r:id="rId53"/>
    <p:sldId id="453" r:id="rId54"/>
    <p:sldId id="454" r:id="rId55"/>
    <p:sldId id="455" r:id="rId56"/>
    <p:sldId id="493" r:id="rId57"/>
    <p:sldId id="498" r:id="rId58"/>
    <p:sldId id="500" r:id="rId59"/>
    <p:sldId id="456" r:id="rId60"/>
    <p:sldId id="457" r:id="rId61"/>
    <p:sldId id="476" r:id="rId62"/>
    <p:sldId id="404" r:id="rId63"/>
    <p:sldId id="410" r:id="rId64"/>
    <p:sldId id="436" r:id="rId65"/>
    <p:sldId id="417" r:id="rId66"/>
    <p:sldId id="458" r:id="rId67"/>
    <p:sldId id="462" r:id="rId68"/>
    <p:sldId id="463" r:id="rId69"/>
    <p:sldId id="465" r:id="rId70"/>
    <p:sldId id="466" r:id="rId71"/>
    <p:sldId id="477" r:id="rId72"/>
    <p:sldId id="405" r:id="rId73"/>
    <p:sldId id="421" r:id="rId74"/>
    <p:sldId id="418" r:id="rId75"/>
    <p:sldId id="422" r:id="rId76"/>
    <p:sldId id="423" r:id="rId77"/>
    <p:sldId id="424" r:id="rId78"/>
    <p:sldId id="461" r:id="rId79"/>
    <p:sldId id="460" r:id="rId80"/>
    <p:sldId id="467" r:id="rId81"/>
    <p:sldId id="470" r:id="rId82"/>
    <p:sldId id="425" r:id="rId83"/>
    <p:sldId id="412" r:id="rId84"/>
    <p:sldId id="480" r:id="rId85"/>
    <p:sldId id="482" r:id="rId86"/>
    <p:sldId id="484" r:id="rId87"/>
    <p:sldId id="478" r:id="rId88"/>
    <p:sldId id="413" r:id="rId89"/>
    <p:sldId id="430" r:id="rId90"/>
    <p:sldId id="432" r:id="rId91"/>
    <p:sldId id="433" r:id="rId92"/>
    <p:sldId id="471" r:id="rId93"/>
    <p:sldId id="472" r:id="rId94"/>
    <p:sldId id="473" r:id="rId95"/>
    <p:sldId id="475" r:id="rId96"/>
    <p:sldId id="434" r:id="rId97"/>
    <p:sldId id="479" r:id="rId98"/>
    <p:sldId id="426" r:id="rId99"/>
    <p:sldId id="435" r:id="rId100"/>
    <p:sldId id="502" r:id="rId101"/>
    <p:sldId id="503" r:id="rId102"/>
    <p:sldId id="504" r:id="rId103"/>
    <p:sldId id="505" r:id="rId104"/>
    <p:sldId id="485" r:id="rId105"/>
    <p:sldId id="427" r:id="rId106"/>
    <p:sldId id="501" r:id="rId107"/>
    <p:sldId id="506" r:id="rId108"/>
    <p:sldId id="428" r:id="rId109"/>
    <p:sldId id="507" r:id="rId110"/>
    <p:sldId id="508" r:id="rId111"/>
    <p:sldId id="429" r:id="rId112"/>
    <p:sldId id="509" r:id="rId113"/>
    <p:sldId id="541" r:id="rId114"/>
    <p:sldId id="540" r:id="rId115"/>
    <p:sldId id="542" r:id="rId1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9" autoAdjust="0"/>
    <p:restoredTop sz="79901" autoAdjust="0"/>
  </p:normalViewPr>
  <p:slideViewPr>
    <p:cSldViewPr snapToGrid="0" snapToObjects="1">
      <p:cViewPr varScale="1">
        <p:scale>
          <a:sx n="81" d="100"/>
          <a:sy n="81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5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7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0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7050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/>
              <a:t>MongoDB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Replication - </a:t>
            </a:r>
            <a:r>
              <a:rPr lang="ko-KR" altLang="en-US" sz="2000" dirty="0"/>
              <a:t>복제에 의한 확장</a:t>
            </a:r>
            <a:endParaRPr lang="en-US" altLang="ko-KR" sz="2000" dirty="0"/>
          </a:p>
          <a:p>
            <a:pPr lvl="1"/>
            <a:r>
              <a:rPr lang="ko-KR" altLang="en-US" sz="1600" dirty="0"/>
              <a:t>결과를 </a:t>
            </a:r>
            <a:r>
              <a:rPr lang="en-US" altLang="ko-KR" sz="1600" dirty="0"/>
              <a:t>slave</a:t>
            </a:r>
            <a:r>
              <a:rPr lang="ko-KR" altLang="en-US" sz="1600" dirty="0"/>
              <a:t>의 개수만큼 복제함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용량 확장이 아닌 시스템의 안정성 부여</a:t>
            </a:r>
            <a:endParaRPr lang="en-US" altLang="ko-KR" sz="1600" dirty="0"/>
          </a:p>
          <a:p>
            <a:pPr lvl="1"/>
            <a:r>
              <a:rPr lang="ko-KR" altLang="en-US" sz="1600" dirty="0"/>
              <a:t>읽기는 빠르지만 쓰기는 하나의 노드에 대해서만 일어나기 때문에 병목현상 발생</a:t>
            </a:r>
          </a:p>
          <a:p>
            <a:pPr lvl="1"/>
            <a:r>
              <a:rPr lang="en-US" altLang="ko-KR" sz="1600" dirty="0"/>
              <a:t>Master</a:t>
            </a:r>
            <a:r>
              <a:rPr lang="ko-KR" altLang="en-US" sz="1600" dirty="0"/>
              <a:t>에서 </a:t>
            </a:r>
            <a:r>
              <a:rPr lang="en-US" altLang="ko-KR" sz="1600" dirty="0"/>
              <a:t>slave</a:t>
            </a:r>
            <a:r>
              <a:rPr lang="ko-KR" altLang="en-US" sz="1600" dirty="0"/>
              <a:t>로 퍼지는데 시간이 소요되기 때문에 중요한 읽기 작업은 여전히 </a:t>
            </a:r>
            <a:r>
              <a:rPr lang="en-US" altLang="ko-KR" sz="1600" dirty="0"/>
              <a:t>Master</a:t>
            </a:r>
            <a:r>
              <a:rPr lang="ko-KR" altLang="en-US" sz="1600" dirty="0"/>
              <a:t>에서 읽어야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어플리케이션 개발에 고려가 필요함</a:t>
            </a:r>
          </a:p>
          <a:p>
            <a:pPr lvl="1"/>
            <a:r>
              <a:rPr lang="ko-KR" altLang="en-US" sz="1600" dirty="0"/>
              <a:t>데이터 규모가 큰 경우에는 </a:t>
            </a:r>
            <a:r>
              <a:rPr lang="en-US" altLang="ko-KR" sz="1600" dirty="0"/>
              <a:t>N</a:t>
            </a:r>
            <a:r>
              <a:rPr lang="ko-KR" altLang="en-US" sz="1600" dirty="0"/>
              <a:t>번 복제를 해야 하기 때문에 문제가 발생할 소지가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</a:t>
            </a:r>
            <a:r>
              <a:rPr lang="en-US" altLang="ko-KR" sz="1600" dirty="0"/>
              <a:t>Master-Slave </a:t>
            </a:r>
            <a:r>
              <a:rPr lang="ko-KR" altLang="en-US" sz="1600" dirty="0"/>
              <a:t>방식으로 확장성에 대한 제한을 가지게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9953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Shell Script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350584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 포맷의 </a:t>
            </a:r>
            <a:r>
              <a:rPr lang="en-US" altLang="ko-KR" dirty="0"/>
              <a:t>script</a:t>
            </a:r>
            <a:r>
              <a:rPr lang="ko-KR" altLang="en-US" dirty="0"/>
              <a:t>를 </a:t>
            </a:r>
            <a:r>
              <a:rPr lang="en-US" altLang="ko-KR" dirty="0"/>
              <a:t>shell</a:t>
            </a:r>
            <a:r>
              <a:rPr lang="ko-KR" altLang="en-US" dirty="0"/>
              <a:t>상에서 직접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40E94-D244-4F64-AE17-545F9DB0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717498"/>
            <a:ext cx="8312727" cy="1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1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기법을 함수로 작성하여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70166-D578-4556-97A1-38E446C3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22233"/>
            <a:ext cx="8312727" cy="1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9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Batch Insertion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3A08-B6AC-4BEC-B46A-6D4C5637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"/>
          <a:stretch/>
        </p:blipFill>
        <p:spPr>
          <a:xfrm>
            <a:off x="415637" y="1722119"/>
            <a:ext cx="8312727" cy="40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1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Indexing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53850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부여하지 않을 경우 </a:t>
            </a:r>
            <a:r>
              <a:rPr lang="en-US" altLang="ko-KR" dirty="0"/>
              <a:t>read</a:t>
            </a:r>
            <a:r>
              <a:rPr lang="ko-KR" altLang="en-US" dirty="0"/>
              <a:t>에 오랜 시간 소요 </a:t>
            </a:r>
            <a:endParaRPr lang="en-US" altLang="ko-KR" dirty="0"/>
          </a:p>
          <a:p>
            <a:pPr lvl="1"/>
            <a:r>
              <a:rPr lang="ko-KR" altLang="en-US" dirty="0" err="1"/>
              <a:t>찾고자하는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빠르게 찾기 위해 </a:t>
            </a:r>
            <a:r>
              <a:rPr lang="en-US" altLang="ko-KR" dirty="0"/>
              <a:t>index</a:t>
            </a:r>
            <a:r>
              <a:rPr lang="ko-KR" altLang="en-US" dirty="0"/>
              <a:t>를 작성</a:t>
            </a:r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3021013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292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4102100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48EA55-1553-4275-9B99-B9A15BC1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7384"/>
              </p:ext>
            </p:extLst>
          </p:nvPr>
        </p:nvGraphicFramePr>
        <p:xfrm>
          <a:off x="1092200" y="1822450"/>
          <a:ext cx="7099305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87">
                  <a:extLst>
                    <a:ext uri="{9D8B030D-6E8A-4147-A177-3AD203B41FA5}">
                      <a16:colId xmlns:a16="http://schemas.microsoft.com/office/drawing/2014/main" val="300842778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721767708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48640544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3955155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36937119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940386367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243426265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67832709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74413973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66671109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61845071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00624444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346814456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25243893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76622738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2019"/>
                  </a:ext>
                </a:extLst>
              </a:tr>
            </a:tbl>
          </a:graphicData>
        </a:graphic>
      </p:graphicFrame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CE23054-0133-428A-8F1A-EF2081D0D6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Indexing </a:t>
            </a:r>
            <a:r>
              <a:rPr lang="ko-KR" altLang="en-US" dirty="0"/>
              <a:t>작업 전</a:t>
            </a:r>
            <a:endParaRPr lang="en-US" altLang="ko-KR" dirty="0"/>
          </a:p>
          <a:p>
            <a:pPr lvl="1"/>
            <a:r>
              <a:rPr lang="en-US" altLang="ko-KR" dirty="0"/>
              <a:t>collection</a:t>
            </a:r>
            <a:r>
              <a:rPr lang="ko-KR" altLang="en-US" dirty="0"/>
              <a:t>으로부터 </a:t>
            </a:r>
            <a:r>
              <a:rPr lang="en-US" altLang="ko-KR" dirty="0"/>
              <a:t>document</a:t>
            </a:r>
            <a:r>
              <a:rPr lang="ko-KR" altLang="en-US" dirty="0"/>
              <a:t>를 순차적으로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Indexing </a:t>
            </a:r>
            <a:r>
              <a:rPr lang="ko-KR" altLang="en-US" dirty="0"/>
              <a:t>작업 후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통해 </a:t>
            </a:r>
            <a:r>
              <a:rPr lang="en-US" altLang="ko-KR" dirty="0"/>
              <a:t>document</a:t>
            </a:r>
            <a:r>
              <a:rPr lang="ko-KR" altLang="en-US" dirty="0"/>
              <a:t>의 위치를 추적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E5AE15-A865-472C-8978-2050D8745C25}"/>
              </a:ext>
            </a:extLst>
          </p:cNvPr>
          <p:cNvCxnSpPr/>
          <p:nvPr/>
        </p:nvCxnSpPr>
        <p:spPr>
          <a:xfrm>
            <a:off x="1181100" y="2171700"/>
            <a:ext cx="544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1A299-6FE4-401B-A11E-2E2F84EB8257}"/>
              </a:ext>
            </a:extLst>
          </p:cNvPr>
          <p:cNvCxnSpPr>
            <a:cxnSpLocks/>
          </p:cNvCxnSpPr>
          <p:nvPr/>
        </p:nvCxnSpPr>
        <p:spPr>
          <a:xfrm>
            <a:off x="4152900" y="4635500"/>
            <a:ext cx="1104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A8BC5A-F2A1-4E8A-A87B-168A27B6105D}"/>
              </a:ext>
            </a:extLst>
          </p:cNvPr>
          <p:cNvCxnSpPr>
            <a:cxnSpLocks/>
          </p:cNvCxnSpPr>
          <p:nvPr/>
        </p:nvCxnSpPr>
        <p:spPr>
          <a:xfrm>
            <a:off x="5124450" y="4635500"/>
            <a:ext cx="59055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3AD746-381E-4DF5-B2BB-2751119A9E1E}"/>
              </a:ext>
            </a:extLst>
          </p:cNvPr>
          <p:cNvCxnSpPr>
            <a:cxnSpLocks/>
          </p:cNvCxnSpPr>
          <p:nvPr/>
        </p:nvCxnSpPr>
        <p:spPr>
          <a:xfrm>
            <a:off x="5588000" y="5467350"/>
            <a:ext cx="596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4E5272D-F978-4C59-B884-3E5C9EC47B34}"/>
              </a:ext>
            </a:extLst>
          </p:cNvPr>
          <p:cNvSpPr/>
          <p:nvPr/>
        </p:nvSpPr>
        <p:spPr>
          <a:xfrm>
            <a:off x="6299200" y="17526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E6801-8270-46F3-9897-CE26F09067A9}"/>
              </a:ext>
            </a:extLst>
          </p:cNvPr>
          <p:cNvSpPr/>
          <p:nvPr/>
        </p:nvSpPr>
        <p:spPr>
          <a:xfrm>
            <a:off x="5832475" y="53594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704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getIndexes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collection</a:t>
            </a:r>
            <a:r>
              <a:rPr lang="ko-KR" altLang="en-US" dirty="0"/>
              <a:t>에 생성된 모든 </a:t>
            </a:r>
            <a:r>
              <a:rPr lang="en-US" altLang="ko-KR" dirty="0"/>
              <a:t>index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‘_id’</a:t>
            </a:r>
            <a:r>
              <a:rPr lang="ko-KR" altLang="en-US" dirty="0"/>
              <a:t>값을 기준으로 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생성되어있음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3A347-8386-415C-AEE3-3BB0E48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75" y="2525411"/>
            <a:ext cx="6092851" cy="29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28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({key: 1(-1)})</a:t>
            </a:r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20E44-CE22-446B-BB2C-0301382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08" y="1702898"/>
            <a:ext cx="495258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totalIndexSize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index</a:t>
            </a:r>
            <a:r>
              <a:rPr lang="ko-KR" altLang="en-US" dirty="0"/>
              <a:t>의 크기</a:t>
            </a:r>
            <a:r>
              <a:rPr lang="en-US" altLang="ko-KR" dirty="0"/>
              <a:t>(byte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2531760"/>
            <a:ext cx="6580909" cy="2023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217D9-A9F8-452A-AF63-55DC2C43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46" y="6065093"/>
            <a:ext cx="5010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</a:t>
            </a:r>
          </a:p>
          <a:p>
            <a:pPr lvl="1"/>
            <a:r>
              <a:rPr lang="ko-KR" altLang="en-US" sz="1600" dirty="0"/>
              <a:t>데이터를 각각의 </a:t>
            </a:r>
            <a:r>
              <a:rPr lang="en-US" altLang="ko-KR" sz="1600" dirty="0"/>
              <a:t>DB</a:t>
            </a:r>
            <a:r>
              <a:rPr lang="ko-KR" altLang="en-US" sz="1600" dirty="0"/>
              <a:t>에 나눠서 분할 관리</a:t>
            </a:r>
            <a:endParaRPr lang="ko-KR" altLang="en-US" sz="1800" dirty="0"/>
          </a:p>
        </p:txBody>
      </p:sp>
      <p:pic>
        <p:nvPicPr>
          <p:cNvPr id="2050" name="Picture 2" descr="RDBMS shar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3" y="1994545"/>
            <a:ext cx="6806334" cy="37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크기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3281060"/>
            <a:ext cx="6580909" cy="2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</a:t>
            </a:r>
            <a:r>
              <a:rPr lang="en-US" altLang="ko-KR" dirty="0"/>
              <a:t>({key </a:t>
            </a:r>
            <a:r>
              <a:rPr lang="ko-KR" altLang="en-US" dirty="0"/>
              <a:t>값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값 또는 </a:t>
            </a:r>
            <a:r>
              <a:rPr lang="en-US" altLang="ko-KR" dirty="0"/>
              <a:t>key</a:t>
            </a:r>
            <a:r>
              <a:rPr lang="ko-KR" altLang="en-US" dirty="0"/>
              <a:t>값의 조합을 만족하는 </a:t>
            </a:r>
            <a:r>
              <a:rPr lang="en-US" altLang="ko-KR" dirty="0"/>
              <a:t>index</a:t>
            </a:r>
            <a:r>
              <a:rPr lang="ko-KR" altLang="en-US" dirty="0"/>
              <a:t> 삭제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E56C1-CB3E-4409-942E-5E37F1EA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90"/>
          <a:stretch/>
        </p:blipFill>
        <p:spPr>
          <a:xfrm>
            <a:off x="752629" y="2007098"/>
            <a:ext cx="4232121" cy="439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60981-8DFE-4E73-804A-95FC2980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4628911" y="2153148"/>
            <a:ext cx="4166404" cy="3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57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collection</a:t>
            </a:r>
            <a:r>
              <a:rPr lang="ko-KR" altLang="en-US" dirty="0"/>
              <a:t>의 모든 </a:t>
            </a:r>
            <a:r>
              <a:rPr lang="en-US" altLang="ko-KR" dirty="0"/>
              <a:t>index </a:t>
            </a:r>
            <a:r>
              <a:rPr lang="ko-KR" altLang="en-US" dirty="0"/>
              <a:t>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3BA08-3408-4F02-804B-2F1D782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47" y="1763473"/>
            <a:ext cx="6050305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51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Practice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74986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다음 명세를 만족하는 데이터베이스를 </a:t>
            </a:r>
            <a:r>
              <a:rPr lang="en-US" altLang="ko-KR" dirty="0"/>
              <a:t>MongoDB</a:t>
            </a:r>
            <a:r>
              <a:rPr lang="ko-KR" altLang="en-US" dirty="0"/>
              <a:t>로 구축해보기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소셜 미디어</a:t>
            </a:r>
            <a:endParaRPr lang="en-US" altLang="ko-KR" dirty="0"/>
          </a:p>
          <a:p>
            <a:pPr lvl="1"/>
            <a:r>
              <a:rPr lang="ko-KR" altLang="en-US" dirty="0"/>
              <a:t>사용자는 회원가입 할 때</a:t>
            </a:r>
            <a:r>
              <a:rPr lang="en-US" altLang="ko-KR" dirty="0"/>
              <a:t>,</a:t>
            </a:r>
            <a:r>
              <a:rPr lang="ko-KR" altLang="en-US" dirty="0"/>
              <a:t> 이름과 </a:t>
            </a:r>
            <a:r>
              <a:rPr lang="en-US" altLang="ko-KR" dirty="0"/>
              <a:t>ID,</a:t>
            </a:r>
            <a:r>
              <a:rPr lang="ko-KR" altLang="en-US" dirty="0"/>
              <a:t> 비밀번호</a:t>
            </a:r>
            <a:r>
              <a:rPr lang="en-US" altLang="ko-KR" dirty="0"/>
              <a:t>, </a:t>
            </a:r>
            <a:r>
              <a:rPr lang="ko-KR" altLang="en-US" dirty="0"/>
              <a:t>그리고 이메일 주소를 반드시 입력해서 가입해야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주소에 대한 개인정보를 입력할 수 있게 되어있다</a:t>
            </a:r>
            <a:r>
              <a:rPr lang="en-US" altLang="ko-KR" dirty="0"/>
              <a:t>. </a:t>
            </a:r>
            <a:r>
              <a:rPr lang="ko-KR" altLang="en-US" dirty="0"/>
              <a:t>주소설명과 주소지</a:t>
            </a:r>
            <a:r>
              <a:rPr lang="en-US" altLang="ko-KR" dirty="0"/>
              <a:t>, </a:t>
            </a:r>
            <a:r>
              <a:rPr lang="ko-KR" altLang="en-US" dirty="0"/>
              <a:t>그리고 해당 주소의 전화번호를 기입하게 되어있으며</a:t>
            </a:r>
            <a:r>
              <a:rPr lang="en-US" altLang="ko-KR" dirty="0"/>
              <a:t>, </a:t>
            </a:r>
            <a:r>
              <a:rPr lang="ko-KR" altLang="en-US" dirty="0"/>
              <a:t>한 사람은 여러 주소를 등록할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 프로필사진을 등록할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</a:t>
            </a:r>
          </a:p>
          <a:p>
            <a:pPr lvl="1"/>
            <a:r>
              <a:rPr lang="ko-KR" altLang="en-US" dirty="0"/>
              <a:t>사용자는 친구를 등록할 수 있다</a:t>
            </a:r>
            <a:r>
              <a:rPr lang="en-US" altLang="ko-KR" dirty="0"/>
              <a:t>.(</a:t>
            </a:r>
            <a:r>
              <a:rPr lang="ko-KR" altLang="en-US" dirty="0"/>
              <a:t>편의상 내가 친구를 일방적으로 등록하는 경우로 가정</a:t>
            </a:r>
            <a:r>
              <a:rPr lang="en-US" altLang="ko-KR" dirty="0"/>
              <a:t>) </a:t>
            </a:r>
            <a:r>
              <a:rPr lang="ko-KR" altLang="en-US" dirty="0"/>
              <a:t>이 때 범주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친한 친구</a:t>
            </a:r>
            <a:r>
              <a:rPr lang="en-US" altLang="ko-KR" dirty="0"/>
              <a:t>, </a:t>
            </a:r>
            <a:r>
              <a:rPr lang="ko-KR" altLang="en-US" dirty="0"/>
              <a:t>직장 동료</a:t>
            </a:r>
            <a:r>
              <a:rPr lang="en-US" altLang="ko-KR" dirty="0"/>
              <a:t>)</a:t>
            </a:r>
            <a:r>
              <a:rPr lang="ko-KR" altLang="en-US" dirty="0"/>
              <a:t>를 만들어서 친구를 관리할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사용자는 소셜미디어에 </a:t>
            </a:r>
            <a:r>
              <a:rPr lang="ko-KR" altLang="en-US" dirty="0" err="1"/>
              <a:t>피드를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r>
              <a:rPr lang="ko-KR" altLang="en-US" dirty="0" err="1"/>
              <a:t>피드에는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사람과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시간이 기록되며</a:t>
            </a:r>
            <a:r>
              <a:rPr lang="en-US" altLang="ko-KR" dirty="0"/>
              <a:t>, </a:t>
            </a:r>
            <a:r>
              <a:rPr lang="ko-KR" altLang="en-US" dirty="0"/>
              <a:t>사진을 첨부할 경우 여러 장 첨부할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 </a:t>
            </a:r>
          </a:p>
          <a:p>
            <a:pPr lvl="1"/>
            <a:r>
              <a:rPr lang="ko-KR" altLang="en-US" dirty="0"/>
              <a:t>비밀 그룹을 생성할 수 있다</a:t>
            </a:r>
            <a:r>
              <a:rPr lang="en-US" altLang="ko-KR" dirty="0"/>
              <a:t>. </a:t>
            </a:r>
            <a:r>
              <a:rPr lang="ko-KR" altLang="en-US" dirty="0"/>
              <a:t>그룹은 그룹 생성자와 그룹 관리자</a:t>
            </a:r>
            <a:r>
              <a:rPr lang="en-US" altLang="ko-KR" dirty="0"/>
              <a:t>, </a:t>
            </a:r>
            <a:r>
              <a:rPr lang="ko-KR" altLang="en-US" dirty="0"/>
              <a:t>그리고 그룹 참가자로 구성된다</a:t>
            </a:r>
            <a:r>
              <a:rPr lang="en-US" altLang="ko-KR" dirty="0"/>
              <a:t>. </a:t>
            </a:r>
            <a:r>
              <a:rPr lang="ko-KR" altLang="en-US" dirty="0"/>
              <a:t>이 때 각 사용자는 비밀 그룹 내에서만 사용할 수 있는 닉네임과 프로필 사진을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20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구축된 </a:t>
            </a:r>
            <a:r>
              <a:rPr lang="en-US" altLang="ko-KR" dirty="0"/>
              <a:t>MongoDB</a:t>
            </a:r>
            <a:r>
              <a:rPr lang="ko-KR" altLang="en-US" dirty="0"/>
              <a:t>를 기반으로 다음의 작업 수행해보기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개인정보를 가진 사용자 </a:t>
            </a:r>
            <a:r>
              <a:rPr lang="en-US" altLang="ko-KR" dirty="0"/>
              <a:t>5</a:t>
            </a:r>
            <a:r>
              <a:rPr lang="ko-KR" altLang="en-US" dirty="0"/>
              <a:t>명 생성</a:t>
            </a:r>
            <a:endParaRPr lang="en-US" altLang="ko-KR" dirty="0"/>
          </a:p>
          <a:p>
            <a:pPr lvl="1"/>
            <a:r>
              <a:rPr lang="ko-KR" altLang="en-US" dirty="0"/>
              <a:t>각각의 사용자에 대해 프로필 사진 정보를 입력</a:t>
            </a:r>
            <a:r>
              <a:rPr lang="en-US" altLang="ko-KR" dirty="0"/>
              <a:t>(</a:t>
            </a:r>
            <a:r>
              <a:rPr lang="ko-KR" altLang="en-US" dirty="0"/>
              <a:t>아무런 값을 넣어도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명은 주소지를 등록하지 않고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개의 주소만을 등록하며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3</a:t>
            </a:r>
            <a:r>
              <a:rPr lang="ko-KR" altLang="en-US" dirty="0"/>
              <a:t>개의 주소를 등록하도록 설정</a:t>
            </a:r>
            <a:endParaRPr lang="en-US" altLang="ko-KR" dirty="0"/>
          </a:p>
          <a:p>
            <a:pPr lvl="1"/>
            <a:r>
              <a:rPr lang="ko-KR" altLang="en-US" dirty="0"/>
              <a:t>모든 사용자가 최소한 </a:t>
            </a:r>
            <a:r>
              <a:rPr lang="en-US" altLang="ko-KR" dirty="0"/>
              <a:t>1</a:t>
            </a:r>
            <a:r>
              <a:rPr lang="ko-KR" altLang="en-US" dirty="0"/>
              <a:t>명 이상의 친구를 가지도록 설정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2</a:t>
            </a:r>
            <a:r>
              <a:rPr lang="ko-KR" altLang="en-US" dirty="0"/>
              <a:t>명 이상의 친구를 가진 사용자가 적어도 한 명은 있어야함</a:t>
            </a:r>
            <a:r>
              <a:rPr lang="en-US" altLang="ko-KR" dirty="0"/>
              <a:t>. </a:t>
            </a:r>
            <a:r>
              <a:rPr lang="ko-KR" altLang="en-US" dirty="0"/>
              <a:t>각각의 사용자에 대해서 임의의 친구 범주를 가지도록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사용자에 대해서 </a:t>
            </a:r>
            <a:r>
              <a:rPr lang="ko-KR" altLang="en-US" dirty="0" err="1"/>
              <a:t>피드를</a:t>
            </a:r>
            <a:r>
              <a:rPr lang="ko-KR" altLang="en-US" dirty="0"/>
              <a:t> 적어도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  <a:endParaRPr lang="en-US" altLang="ko-KR" dirty="0"/>
          </a:p>
          <a:p>
            <a:pPr lvl="1"/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피드를</a:t>
            </a:r>
            <a:r>
              <a:rPr lang="ko-KR" altLang="en-US" dirty="0"/>
              <a:t> 가진 사용자가 적어도 한 명은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비밀 그룹을 생성</a:t>
            </a:r>
            <a:endParaRPr lang="en-US" altLang="ko-KR" dirty="0"/>
          </a:p>
          <a:p>
            <a:pPr lvl="1"/>
            <a:r>
              <a:rPr lang="ko-KR" altLang="en-US" dirty="0"/>
              <a:t>비밀 그룹은 한 명의 그룹 생성자와</a:t>
            </a:r>
            <a:r>
              <a:rPr lang="en-US" altLang="ko-KR" dirty="0"/>
              <a:t>, </a:t>
            </a:r>
            <a:r>
              <a:rPr lang="ko-KR" altLang="en-US" dirty="0"/>
              <a:t>한 명의 그룹 관리자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명의 그룹 참여자를 가지고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각각의 참여자에 대해 임의의 닉네임과 프로필 사진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37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 - </a:t>
            </a:r>
            <a:r>
              <a:rPr lang="ko-KR" altLang="en-US" sz="2000" dirty="0"/>
              <a:t>분할에 의한 확장</a:t>
            </a:r>
          </a:p>
          <a:p>
            <a:pPr lvl="1"/>
            <a:r>
              <a:rPr lang="en-US" altLang="ko-KR" sz="1600" dirty="0"/>
              <a:t>Read</a:t>
            </a:r>
            <a:r>
              <a:rPr lang="ko-KR" altLang="en-US" sz="1600" dirty="0"/>
              <a:t>만큼 </a:t>
            </a:r>
            <a:r>
              <a:rPr lang="en-US" altLang="ko-KR" sz="1600" dirty="0"/>
              <a:t>Write</a:t>
            </a:r>
            <a:r>
              <a:rPr lang="ko-KR" altLang="en-US" sz="1600" dirty="0"/>
              <a:t>도 확장할 수 있지만 애플리케이션에서 </a:t>
            </a:r>
            <a:r>
              <a:rPr lang="ko-KR" altLang="en-US" sz="1600" dirty="0" err="1"/>
              <a:t>파티션된</a:t>
            </a:r>
            <a:r>
              <a:rPr lang="ko-KR" altLang="en-US" sz="1600" dirty="0"/>
              <a:t> 것을 인지하고 있어야 함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의 가치는 관계에 있다고 할 수 있는데 파티션을 하면 이 관계가 깨져버리고 각 파티션 된 조각 간에 조인을 할 수 없기 때문에 관계에 대한 부분은 애플리케이션에서 처리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에서는 수동 </a:t>
            </a:r>
            <a:r>
              <a:rPr lang="en-US" altLang="ko-KR" sz="1600" dirty="0" err="1"/>
              <a:t>Sharding</a:t>
            </a:r>
            <a:r>
              <a:rPr lang="en-US" altLang="ko-KR" sz="1600" dirty="0"/>
              <a:t> </a:t>
            </a:r>
            <a:r>
              <a:rPr lang="ko-KR" altLang="en-US" sz="1600" dirty="0"/>
              <a:t>작업이 필요하나 이 과정이 복잡</a:t>
            </a:r>
          </a:p>
        </p:txBody>
      </p:sp>
    </p:spTree>
    <p:extLst>
      <p:ext uri="{BB962C8B-B14F-4D97-AF65-F5344CB8AC3E}">
        <p14:creationId xmlns:p14="http://schemas.microsoft.com/office/powerpoint/2010/main" val="323815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3D120-EBA1-436A-A528-DEA74814A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CE164-FEA2-4992-9B67-171924674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CAP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ED4A4-503A-4F9D-BF5B-2880C4DAB9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분산 시스템이 보장해야 할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특성</a:t>
            </a:r>
          </a:p>
          <a:p>
            <a:pPr lvl="1"/>
            <a:r>
              <a:rPr lang="en-US" altLang="ko-KR" sz="1600" dirty="0"/>
              <a:t>Consistency: </a:t>
            </a:r>
            <a:r>
              <a:rPr lang="ko-KR" altLang="en-US" sz="1600" dirty="0"/>
              <a:t>각각의 사용자가 항상 동일한 데이터를 </a:t>
            </a:r>
            <a:r>
              <a:rPr lang="ko-KR" altLang="en-US" sz="1600" dirty="0" err="1"/>
              <a:t>조회해야함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/>
              <a:t>Availability: </a:t>
            </a:r>
            <a:r>
              <a:rPr lang="ko-KR" altLang="en-US" sz="1600" dirty="0"/>
              <a:t>모든 사용자가 항상 읽고 쓸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Partition tolerance: </a:t>
            </a:r>
            <a:r>
              <a:rPr lang="ko-KR" altLang="en-US" sz="1600" dirty="0"/>
              <a:t>물리적 네트워크 분산 환경에서 시스템이 잘 동작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분산 시스템에서는 적절한 타이밍에 </a:t>
            </a:r>
            <a:r>
              <a:rPr lang="en-US" altLang="ko-KR" sz="2000" dirty="0"/>
              <a:t>2</a:t>
            </a:r>
            <a:r>
              <a:rPr lang="ko-KR" altLang="en-US" sz="2000" dirty="0"/>
              <a:t>가지 특성만 만족할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0956D-C175-4FF8-85EE-596CE962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5" y="3531723"/>
            <a:ext cx="5161550" cy="32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 등장 배경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0812D-C10E-4028-B4F1-566C9F2941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1800" dirty="0"/>
              <a:t>1998</a:t>
            </a:r>
            <a:r>
              <a:rPr lang="ko-KR" altLang="en-US" sz="1800" dirty="0"/>
              <a:t>년</a:t>
            </a:r>
            <a:r>
              <a:rPr lang="en-US" altLang="ko-KR" sz="1800" dirty="0"/>
              <a:t>: SQL interface</a:t>
            </a:r>
            <a:r>
              <a:rPr lang="ko-KR" altLang="en-US" sz="1800" dirty="0"/>
              <a:t>를 지원하지 않은 오픈소스 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를 </a:t>
            </a:r>
            <a:r>
              <a:rPr lang="en-US" altLang="ko-KR" sz="1800" dirty="0"/>
              <a:t>NoSQL</a:t>
            </a:r>
            <a:r>
              <a:rPr lang="ko-KR" altLang="en-US" sz="1800" dirty="0"/>
              <a:t>이라 정의</a:t>
            </a:r>
          </a:p>
          <a:p>
            <a:pPr lvl="1"/>
            <a:r>
              <a:rPr lang="ko-KR" altLang="en-US" sz="1600" dirty="0"/>
              <a:t>시스템 구조의 단순화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시스템을 이기종 장비 에도 이식시킬 수 있게 함</a:t>
            </a:r>
          </a:p>
          <a:p>
            <a:pPr lvl="1"/>
            <a:r>
              <a:rPr lang="ko-KR" altLang="en-US" sz="1600" dirty="0"/>
              <a:t>표준 상용 제품보다 기능을 줄이면서 가격도 저렴하게 함</a:t>
            </a:r>
          </a:p>
          <a:p>
            <a:pPr lvl="1"/>
            <a:r>
              <a:rPr lang="ko-KR" altLang="en-US" sz="1600" b="1" u="sng" dirty="0"/>
              <a:t>데이터 필드 크기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컬럼 등의 제약 없앰</a:t>
            </a:r>
            <a:endParaRPr lang="en-US" altLang="ko-KR" sz="1600" b="1" u="sng" dirty="0"/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2009</a:t>
            </a:r>
            <a:r>
              <a:rPr lang="ko-KR" altLang="en-US" sz="1800" dirty="0"/>
              <a:t>년</a:t>
            </a:r>
            <a:r>
              <a:rPr lang="en-US" altLang="ko-KR" sz="1800" dirty="0"/>
              <a:t>: NoSQL</a:t>
            </a:r>
            <a:r>
              <a:rPr lang="ko-KR" altLang="en-US" sz="1800" dirty="0"/>
              <a:t> 개념 재등장</a:t>
            </a:r>
            <a:r>
              <a:rPr lang="en-US" altLang="ko-KR" sz="1800" dirty="0"/>
              <a:t>. </a:t>
            </a:r>
            <a:r>
              <a:rPr lang="ko-KR" altLang="en-US" sz="1800" dirty="0"/>
              <a:t>기존 관계형 </a:t>
            </a:r>
            <a:r>
              <a:rPr lang="en-US" altLang="ko-KR" sz="1800" dirty="0"/>
              <a:t>DBMS</a:t>
            </a:r>
            <a:r>
              <a:rPr lang="ko-KR" altLang="en-US" sz="1800" dirty="0"/>
              <a:t>와 다른 특징으로 규정</a:t>
            </a:r>
          </a:p>
          <a:p>
            <a:pPr lvl="1"/>
            <a:r>
              <a:rPr lang="en-US" altLang="ko-KR" sz="1600" b="1" u="sng" dirty="0"/>
              <a:t>Non-Relational</a:t>
            </a:r>
          </a:p>
          <a:p>
            <a:pPr lvl="1"/>
            <a:r>
              <a:rPr lang="en-US" altLang="ko-KR" sz="1600" b="1" u="sng" dirty="0"/>
              <a:t>No-Schema</a:t>
            </a:r>
          </a:p>
          <a:p>
            <a:pPr lvl="1"/>
            <a:r>
              <a:rPr lang="en-US" altLang="ko-KR" sz="1600" b="1" u="sng" dirty="0"/>
              <a:t>Distributed</a:t>
            </a:r>
          </a:p>
          <a:p>
            <a:pPr lvl="1"/>
            <a:r>
              <a:rPr lang="en-US" altLang="ko-KR" sz="1600" b="1" u="sng" dirty="0"/>
              <a:t>Less Restricted ACID</a:t>
            </a:r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2011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UnQL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Unstructurred</a:t>
            </a:r>
            <a:r>
              <a:rPr lang="en-US" altLang="ko-KR" sz="1800" dirty="0"/>
              <a:t> Query Language) </a:t>
            </a:r>
            <a:r>
              <a:rPr lang="ko-KR" altLang="en-US" sz="1800" dirty="0"/>
              <a:t>활동 시작</a:t>
            </a:r>
          </a:p>
        </p:txBody>
      </p:sp>
    </p:spTree>
    <p:extLst>
      <p:ext uri="{BB962C8B-B14F-4D97-AF65-F5344CB8AC3E}">
        <p14:creationId xmlns:p14="http://schemas.microsoft.com/office/powerpoint/2010/main" val="5335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4CE8-0D36-4BCC-88B5-D874E0E05C0E}"/>
              </a:ext>
            </a:extLst>
          </p:cNvPr>
          <p:cNvSpPr txBox="1"/>
          <p:nvPr/>
        </p:nvSpPr>
        <p:spPr>
          <a:xfrm>
            <a:off x="1367644" y="652480"/>
            <a:ext cx="64323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No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/>
              <a:t>Not only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 err="1"/>
              <a:t>NOn</a:t>
            </a:r>
            <a:r>
              <a:rPr lang="en-US" altLang="ko-KR" sz="5400" b="1" dirty="0"/>
              <a:t>-relational operation database SQL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BF958C-F0A2-48A8-A259-CF7224A0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4DECB-FB67-4974-AA7D-B6309F8E1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0D7E3-5570-441E-83F6-D576A160D0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집합 지향 모델 </a:t>
            </a:r>
            <a:r>
              <a:rPr lang="en-US" altLang="ko-KR" sz="4400" dirty="0"/>
              <a:t>VS </a:t>
            </a:r>
            <a:r>
              <a:rPr lang="ko-KR" altLang="en-US" sz="4400" dirty="0"/>
              <a:t>그래프 모델</a:t>
            </a:r>
          </a:p>
        </p:txBody>
      </p:sp>
    </p:spTree>
    <p:extLst>
      <p:ext uri="{BB962C8B-B14F-4D97-AF65-F5344CB8AC3E}">
        <p14:creationId xmlns:p14="http://schemas.microsoft.com/office/powerpoint/2010/main" val="58996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9009F-4654-4388-B73F-1792E155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35"/>
              </p:ext>
            </p:extLst>
          </p:nvPr>
        </p:nvGraphicFramePr>
        <p:xfrm>
          <a:off x="566541" y="833704"/>
          <a:ext cx="8066380" cy="5841095"/>
        </p:xfrm>
        <a:graphic>
          <a:graphicData uri="http://schemas.openxmlformats.org/drawingml/2006/table">
            <a:tbl>
              <a:tblPr/>
              <a:tblGrid>
                <a:gridCol w="909111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09179316"/>
                    </a:ext>
                  </a:extLst>
                </a:gridCol>
                <a:gridCol w="4057682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1819427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7600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12702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 지향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키와 값의 쌍으로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값에 접근하기 위한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형태의 데이터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Voldemort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Riak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 …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문서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키와 문서의 쌍으로 데이터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계층적 문서 형태로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문서의 구조를 정하고 이 구조를 기초로 하여 데이터에 접근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MongoDB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RavenDB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couchDB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패밀리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관계형 모델과 다르게 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(row)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 아닌 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(column),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즉 데이터의 필드를 기본 단위로 데이터 관리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Cassandra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Hbase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HyperTable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1270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관계형 모델과 유사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세계의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데이타를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관계와 함께 표현하기 위해 디자인된 모델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연속적인 노드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특성의 형태로 저장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InfiniteGraph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Neo4j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모델</a:t>
            </a:r>
            <a:r>
              <a:rPr lang="en-US" altLang="ko-KR" dirty="0"/>
              <a:t>(Key-Value Model)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5CFF0657-3B31-4E18-91AC-BC90D8609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01" y="1663332"/>
            <a:ext cx="7986999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문서 모델</a:t>
            </a:r>
            <a:r>
              <a:rPr lang="en-US" altLang="ko-KR" dirty="0"/>
              <a:t>(Document Model)</a:t>
            </a:r>
            <a:endParaRPr lang="ko-KR" altLang="en-US" dirty="0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41790739-D539-4F3D-ABAC-88F6BD25CD1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98" y="1354749"/>
            <a:ext cx="3995803" cy="4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NoSQL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컬럼</a:t>
            </a:r>
            <a:r>
              <a:rPr lang="en-US" altLang="ko-KR" dirty="0"/>
              <a:t>-</a:t>
            </a:r>
            <a:r>
              <a:rPr lang="ko-KR" altLang="en-US" dirty="0"/>
              <a:t>패밀리 모델</a:t>
            </a:r>
            <a:r>
              <a:rPr lang="en-US" altLang="ko-KR" dirty="0"/>
              <a:t>(Column-Family Model)</a:t>
            </a:r>
            <a:endParaRPr lang="ko-KR" altLang="en-US" dirty="0"/>
          </a:p>
        </p:txBody>
      </p:sp>
      <p:pic>
        <p:nvPicPr>
          <p:cNvPr id="2050" name="Picture 2" descr="Key-value store">
            <a:extLst>
              <a:ext uri="{FF2B5EF4-FFF2-40B4-BE49-F238E27FC236}">
                <a16:creationId xmlns:a16="http://schemas.microsoft.com/office/drawing/2014/main" id="{C72F7692-41C8-482B-BA61-1BD0268877F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35869"/>
            <a:ext cx="78486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그래프 모델</a:t>
            </a:r>
            <a:r>
              <a:rPr lang="en-US" altLang="ko-KR" dirty="0"/>
              <a:t>(Graph Model)</a:t>
            </a:r>
            <a:endParaRPr lang="ko-KR" altLang="en-US" dirty="0"/>
          </a:p>
        </p:txBody>
      </p:sp>
      <p:pic>
        <p:nvPicPr>
          <p:cNvPr id="5122" name="Picture 2" descr="graph databaseì ëí ì´ë¯¸ì§ ê²ìê²°ê³¼">
            <a:extLst>
              <a:ext uri="{FF2B5EF4-FFF2-40B4-BE49-F238E27FC236}">
                <a16:creationId xmlns:a16="http://schemas.microsoft.com/office/drawing/2014/main" id="{B0364A92-4BC3-4469-8929-532AA2851AB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3" y="1532572"/>
            <a:ext cx="6894195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8A0EF2-384C-4990-8001-58F41D9CF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E13-AE7A-4D1D-AF52-7805FBD2D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highlyscalable.files.wordpress.com/2012/02/overview2.png?w=805">
            <a:extLst>
              <a:ext uri="{FF2B5EF4-FFF2-40B4-BE49-F238E27FC236}">
                <a16:creationId xmlns:a16="http://schemas.microsoft.com/office/drawing/2014/main" id="{C696F74C-7F8E-4656-ADD2-E3E04C4506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18" y="692150"/>
            <a:ext cx="5137363" cy="60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ggregate-oriented modelì ëí ì´ë¯¸ì§ ê²ìê²°ê³¼">
            <a:extLst>
              <a:ext uri="{FF2B5EF4-FFF2-40B4-BE49-F238E27FC236}">
                <a16:creationId xmlns:a16="http://schemas.microsoft.com/office/drawing/2014/main" id="{ED5584E6-0148-40EF-82DC-72CB4A48A42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26344"/>
            <a:ext cx="7239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3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 vs NoSQL</a:t>
            </a:r>
            <a:endParaRPr kumimoji="1" lang="ko-KR" alt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A57062-057D-45C2-8145-21DEB341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78956"/>
              </p:ext>
            </p:extLst>
          </p:nvPr>
        </p:nvGraphicFramePr>
        <p:xfrm>
          <a:off x="566541" y="901788"/>
          <a:ext cx="8066379" cy="5726510"/>
        </p:xfrm>
        <a:graphic>
          <a:graphicData uri="http://schemas.openxmlformats.org/drawingml/2006/table">
            <a:tbl>
              <a:tblPr/>
              <a:tblGrid>
                <a:gridCol w="1930717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57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초대용량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액세스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 액세스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연산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Join,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분산시스템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필요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 서버 추가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확장 지원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33246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중시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증가량이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큰 대용량 기반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데이터 위주 웹서비스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71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203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3733800"/>
            <a:ext cx="8928992" cy="3007568"/>
          </a:xfrm>
        </p:spPr>
        <p:txBody>
          <a:bodyPr/>
          <a:lstStyle/>
          <a:p>
            <a:r>
              <a:rPr lang="en-US" altLang="ko-KR" sz="2000" dirty="0"/>
              <a:t>Cross-platform</a:t>
            </a:r>
            <a:r>
              <a:rPr lang="ko-KR" altLang="en-US" sz="2000" dirty="0"/>
              <a:t> 지원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문서모델 기반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high performance, high availability, and easy scalability.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JSON-like(BSON) documents with schemas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126" name="Picture 6" descr="mongodbì ëí ì´ë¯¸ì§ ê²ìê²°ê³¼">
            <a:extLst>
              <a:ext uri="{FF2B5EF4-FFF2-40B4-BE49-F238E27FC236}">
                <a16:creationId xmlns:a16="http://schemas.microsoft.com/office/drawing/2014/main" id="{1B88D9A9-07CF-493F-AC0F-65942043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" y="1086564"/>
            <a:ext cx="7557025" cy="2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9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범용 데이터베이스</a:t>
            </a:r>
            <a:endParaRPr lang="en-US" altLang="ko-KR" dirty="0"/>
          </a:p>
          <a:p>
            <a:pPr lvl="1"/>
            <a:r>
              <a:rPr lang="ko-KR" altLang="en-US" dirty="0"/>
              <a:t>특정 기능에 초점을 둔 다른 </a:t>
            </a:r>
            <a:r>
              <a:rPr lang="en-US" altLang="ko-KR" dirty="0"/>
              <a:t>NoSQL</a:t>
            </a:r>
            <a:r>
              <a:rPr lang="ko-KR" altLang="en-US" dirty="0"/>
              <a:t>과는 다르게</a:t>
            </a:r>
            <a:r>
              <a:rPr lang="en-US" altLang="ko-KR" dirty="0"/>
              <a:t>, MongoDB</a:t>
            </a:r>
            <a:r>
              <a:rPr lang="ko-KR" altLang="en-US" dirty="0"/>
              <a:t>는 다양한 목적의 </a:t>
            </a:r>
            <a:r>
              <a:rPr lang="en-US" altLang="ko-KR" dirty="0"/>
              <a:t>application</a:t>
            </a:r>
            <a:r>
              <a:rPr lang="ko-KR" altLang="en-US" dirty="0"/>
              <a:t>에 사용 가능한 범용성을 지니고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유연한 </a:t>
            </a:r>
            <a:r>
              <a:rPr lang="en-US" altLang="ko-KR" dirty="0"/>
              <a:t>Schema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lvl="1"/>
            <a:r>
              <a:rPr lang="en-US" altLang="ko-KR" dirty="0"/>
              <a:t>Attribute</a:t>
            </a:r>
            <a:r>
              <a:rPr lang="ko-KR" altLang="en-US" dirty="0"/>
              <a:t> 속성을 정의하지 않기 때문에</a:t>
            </a:r>
            <a:r>
              <a:rPr lang="en-US" altLang="ko-KR" dirty="0"/>
              <a:t>, </a:t>
            </a:r>
            <a:r>
              <a:rPr lang="ko-KR" altLang="en-US" dirty="0"/>
              <a:t>자유자재로 </a:t>
            </a:r>
            <a:r>
              <a:rPr lang="en-US" altLang="ko-KR" dirty="0"/>
              <a:t>data</a:t>
            </a:r>
            <a:r>
              <a:rPr lang="ko-KR" altLang="en-US" dirty="0"/>
              <a:t>를 수정할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풍부한 기능</a:t>
            </a:r>
            <a:endParaRPr lang="en-US" altLang="ko-KR" dirty="0"/>
          </a:p>
          <a:p>
            <a:pPr lvl="1"/>
            <a:r>
              <a:rPr lang="en-US" altLang="ko-KR" dirty="0"/>
              <a:t>MapReduce, aggregation framework, TTL/capped collections, secondary indexing</a:t>
            </a:r>
            <a:r>
              <a:rPr lang="ko-KR" altLang="en-US" dirty="0"/>
              <a:t>등의 다양한 기능을 지원하기 때문에 여러 </a:t>
            </a:r>
            <a:r>
              <a:rPr lang="en-US" altLang="ko-KR" dirty="0"/>
              <a:t>application</a:t>
            </a:r>
            <a:r>
              <a:rPr lang="ko-KR" altLang="en-US" dirty="0"/>
              <a:t>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load balancing </a:t>
            </a:r>
          </a:p>
          <a:p>
            <a:pPr lvl="1"/>
            <a:r>
              <a:rPr lang="ko-KR" altLang="en-US" dirty="0"/>
              <a:t>자동 </a:t>
            </a:r>
            <a:r>
              <a:rPr lang="en-US" altLang="ko-KR" dirty="0" err="1"/>
              <a:t>sharding</a:t>
            </a:r>
            <a:r>
              <a:rPr lang="en-US" altLang="ko-KR" dirty="0"/>
              <a:t> </a:t>
            </a:r>
            <a:r>
              <a:rPr lang="ko-KR" altLang="en-US" dirty="0"/>
              <a:t>기능을 통한 수평적인 확장으로부터 </a:t>
            </a:r>
            <a:r>
              <a:rPr lang="en-US" altLang="ko-KR" dirty="0"/>
              <a:t>read, write </a:t>
            </a:r>
            <a:r>
              <a:rPr lang="ko-KR" altLang="en-US" dirty="0"/>
              <a:t>확장성을 제공하며</a:t>
            </a:r>
            <a:r>
              <a:rPr lang="en-US" altLang="ko-KR" dirty="0"/>
              <a:t>, data balancing</a:t>
            </a:r>
            <a:r>
              <a:rPr lang="ko-KR" altLang="en-US" dirty="0"/>
              <a:t>을 자동적으로 맞추기 때문에 개발에 용이</a:t>
            </a:r>
          </a:p>
        </p:txBody>
      </p:sp>
    </p:spTree>
    <p:extLst>
      <p:ext uri="{BB962C8B-B14F-4D97-AF65-F5344CB8AC3E}">
        <p14:creationId xmlns:p14="http://schemas.microsoft.com/office/powerpoint/2010/main" val="405791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Aggregation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Having an extract transform load framework built in the database means that a developer can perform most of the ETL logic before the data leaves the database, eliminating in many cases the need for complex data pipelines.</a:t>
            </a:r>
          </a:p>
          <a:p>
            <a:endParaRPr lang="en-US" altLang="ko-KR" dirty="0"/>
          </a:p>
          <a:p>
            <a:r>
              <a:rPr lang="en-US" altLang="ko-KR" dirty="0"/>
              <a:t>Native replication</a:t>
            </a:r>
          </a:p>
          <a:p>
            <a:pPr lvl="1"/>
            <a:r>
              <a:rPr lang="en-US" altLang="ko-KR" dirty="0"/>
              <a:t>Data will get replicated across a replica set without complicated setup. </a:t>
            </a:r>
          </a:p>
          <a:p>
            <a:endParaRPr lang="en-US" altLang="ko-KR" dirty="0"/>
          </a:p>
          <a:p>
            <a:r>
              <a:rPr lang="ko-KR" altLang="en-US" dirty="0"/>
              <a:t>보안 기능</a:t>
            </a:r>
            <a:endParaRPr lang="en-US" altLang="ko-KR" dirty="0"/>
          </a:p>
          <a:p>
            <a:pPr lvl="1"/>
            <a:r>
              <a:rPr lang="en-US" altLang="ko-KR" dirty="0"/>
              <a:t>Both authentication and authorization are taken into account so that an architect can secure her MongoDB instances.</a:t>
            </a:r>
          </a:p>
          <a:p>
            <a:endParaRPr lang="en-US" altLang="ko-KR" dirty="0"/>
          </a:p>
          <a:p>
            <a:r>
              <a:rPr lang="en-US" altLang="ko-KR" dirty="0"/>
              <a:t>JSON (BSON) </a:t>
            </a:r>
            <a:r>
              <a:rPr lang="ko-KR" altLang="en-US" dirty="0"/>
              <a:t>구조 사용</a:t>
            </a:r>
            <a:endParaRPr lang="en-US" altLang="ko-KR" dirty="0"/>
          </a:p>
          <a:p>
            <a:pPr lvl="1"/>
            <a:r>
              <a:rPr lang="en-US" altLang="ko-KR" dirty="0"/>
              <a:t>JSON is widely used across the web for frontend and API communication and as such it's easier when the database is using the same protocol.</a:t>
            </a:r>
          </a:p>
        </p:txBody>
      </p:sp>
    </p:spTree>
    <p:extLst>
      <p:ext uri="{BB962C8B-B14F-4D97-AF65-F5344CB8AC3E}">
        <p14:creationId xmlns:p14="http://schemas.microsoft.com/office/powerpoint/2010/main" val="94745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의 단점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Schema-less</a:t>
            </a:r>
          </a:p>
          <a:p>
            <a:pPr lvl="1"/>
            <a:r>
              <a:rPr lang="en-US" altLang="ko-KR" sz="1600" dirty="0"/>
              <a:t>Schema-less</a:t>
            </a:r>
            <a:r>
              <a:rPr lang="ko-KR" altLang="en-US" sz="1600" dirty="0"/>
              <a:t>로 인해 데이터의 수정 및 확장이 용이</a:t>
            </a:r>
            <a:endParaRPr lang="en-US" altLang="ko-KR" sz="1600" dirty="0"/>
          </a:p>
          <a:p>
            <a:pPr lvl="1"/>
            <a:r>
              <a:rPr lang="ko-KR" altLang="en-US" sz="1600" dirty="0"/>
              <a:t>실제로는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</a:t>
            </a:r>
            <a:r>
              <a:rPr lang="en-US" altLang="ko-KR" sz="1600" dirty="0"/>
              <a:t>DBMS </a:t>
            </a:r>
            <a:r>
              <a:rPr lang="ko-KR" altLang="en-US" sz="1600" dirty="0"/>
              <a:t>레벨에서 </a:t>
            </a:r>
            <a:r>
              <a:rPr lang="en-US" altLang="ko-KR" sz="1600" dirty="0"/>
              <a:t>application </a:t>
            </a:r>
            <a:r>
              <a:rPr lang="ko-KR" altLang="en-US" sz="1600" dirty="0"/>
              <a:t>레벨로 이동한 것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application</a:t>
            </a:r>
            <a:r>
              <a:rPr lang="ko-KR" altLang="en-US" sz="1600" dirty="0"/>
              <a:t>에서 제대로 된 관리를 하지 못할 경우 </a:t>
            </a:r>
            <a:r>
              <a:rPr lang="en-US" altLang="ko-KR" sz="1600" dirty="0"/>
              <a:t>DB </a:t>
            </a:r>
            <a:r>
              <a:rPr lang="ko-KR" altLang="en-US" sz="1600" dirty="0"/>
              <a:t>처리가 오히려 복잡해짐</a:t>
            </a:r>
            <a:r>
              <a:rPr lang="en-US" altLang="ko-KR" sz="16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ACID </a:t>
            </a:r>
            <a:r>
              <a:rPr lang="ko-KR" altLang="en-US" sz="2000" dirty="0" err="1"/>
              <a:t>미지원</a:t>
            </a:r>
            <a:endParaRPr lang="en-US" altLang="ko-KR" sz="2000" dirty="0"/>
          </a:p>
          <a:p>
            <a:pPr lvl="1"/>
            <a:r>
              <a:rPr lang="en-US" altLang="ko-KR" sz="1600" dirty="0"/>
              <a:t>ACID</a:t>
            </a:r>
            <a:r>
              <a:rPr lang="ko-KR" altLang="en-US" sz="1600" dirty="0"/>
              <a:t>를 일부 </a:t>
            </a:r>
            <a:r>
              <a:rPr lang="ko-KR" altLang="en-US" sz="1600" dirty="0" err="1"/>
              <a:t>포기함으로서</a:t>
            </a:r>
            <a:r>
              <a:rPr lang="ko-KR" altLang="en-US" sz="1600" dirty="0"/>
              <a:t> 수평적 확장성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금융 등의 </a:t>
            </a:r>
            <a:r>
              <a:rPr lang="en-US" altLang="ko-KR" sz="1600" dirty="0"/>
              <a:t>critical</a:t>
            </a:r>
            <a:r>
              <a:rPr lang="ko-KR" altLang="en-US" sz="1600" dirty="0"/>
              <a:t>한 분야에서 </a:t>
            </a:r>
            <a:r>
              <a:rPr lang="en-US" altLang="ko-KR" sz="1600" dirty="0"/>
              <a:t>ACID</a:t>
            </a:r>
            <a:r>
              <a:rPr lang="ko-KR" altLang="en-US" sz="1600" dirty="0"/>
              <a:t>의 미지원은 치명적으로 작용</a:t>
            </a:r>
            <a:endParaRPr lang="en-US" altLang="ko-KR" sz="1600" dirty="0"/>
          </a:p>
          <a:p>
            <a:pPr lvl="1"/>
            <a:r>
              <a:rPr lang="en-US" altLang="ko-KR" sz="1600" dirty="0"/>
              <a:t>rollback</a:t>
            </a:r>
            <a:r>
              <a:rPr lang="ko-KR" altLang="en-US" sz="1600" dirty="0"/>
              <a:t> 기능 또한 </a:t>
            </a:r>
            <a:r>
              <a:rPr lang="en-US" altLang="ko-KR" sz="1600" dirty="0"/>
              <a:t>RDBMS</a:t>
            </a:r>
            <a:r>
              <a:rPr lang="ko-KR" altLang="en-US" sz="1600" dirty="0"/>
              <a:t>보다 부족하기 때문에 데이터 손실의 위험을 가지고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36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과 빅데이터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RDBMS</a:t>
            </a:r>
            <a:r>
              <a:rPr lang="ko-KR" altLang="en-US" sz="2000" dirty="0"/>
              <a:t>의 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트랜잭션을 통한 안정적인 데이터 관리에 초점</a:t>
            </a:r>
            <a:endParaRPr lang="en-US" altLang="ko-KR" sz="2000" dirty="0"/>
          </a:p>
          <a:p>
            <a:pPr lvl="1"/>
            <a:r>
              <a:rPr lang="ko-KR" altLang="en-US" sz="1600" dirty="0"/>
              <a:t>단일 하드웨어에서의 동작을 가정</a:t>
            </a:r>
            <a:r>
              <a:rPr lang="en-US" altLang="ko-KR" sz="16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</a:t>
            </a:r>
            <a:r>
              <a:rPr lang="en-US" altLang="ko-KR" sz="2000" dirty="0"/>
              <a:t>2.0 </a:t>
            </a:r>
            <a:r>
              <a:rPr lang="ko-KR" altLang="en-US" sz="2000" dirty="0"/>
              <a:t>환경 및 빅데이터 등장</a:t>
            </a:r>
            <a:endParaRPr lang="en-US" altLang="ko-KR" sz="2000" dirty="0"/>
          </a:p>
          <a:p>
            <a:pPr lvl="1"/>
            <a:r>
              <a:rPr lang="ko-KR" altLang="en-US" sz="1600" dirty="0"/>
              <a:t>데이터와 트래픽의 양이 기하급수적으로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수직적 확장 구조로 데이터를 처리하는 데 필요한 비용의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기존의 </a:t>
            </a:r>
            <a:r>
              <a:rPr lang="en-US" altLang="ko-KR" sz="1600" dirty="0"/>
              <a:t>RDBMS</a:t>
            </a:r>
            <a:r>
              <a:rPr lang="ko-KR" altLang="en-US" sz="1600" dirty="0"/>
              <a:t>로는 빅데이터를 처리하는데 한계에 도달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401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324D05-1AA8-4F4D-BAEB-B948400C9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807A-9C66-446A-BD88-612457828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</a:t>
            </a:r>
            <a:r>
              <a:rPr lang="en-US" altLang="ko-KR" dirty="0"/>
              <a:t> MongoDB </a:t>
            </a:r>
            <a:r>
              <a:rPr lang="ko-KR" altLang="en-US" dirty="0"/>
              <a:t>비교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E5FCB6C-2FA6-456A-9C6A-10B293B8E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19068404"/>
              </p:ext>
            </p:extLst>
          </p:nvPr>
        </p:nvGraphicFramePr>
        <p:xfrm>
          <a:off x="901700" y="1749901"/>
          <a:ext cx="7448550" cy="3779520"/>
        </p:xfrm>
        <a:graphic>
          <a:graphicData uri="http://schemas.openxmlformats.org/drawingml/2006/table">
            <a:tbl>
              <a:tblPr/>
              <a:tblGrid>
                <a:gridCol w="3718109">
                  <a:extLst>
                    <a:ext uri="{9D8B030D-6E8A-4147-A177-3AD203B41FA5}">
                      <a16:colId xmlns:a16="http://schemas.microsoft.com/office/drawing/2014/main" val="1246447933"/>
                    </a:ext>
                  </a:extLst>
                </a:gridCol>
                <a:gridCol w="3730441">
                  <a:extLst>
                    <a:ext uri="{9D8B030D-6E8A-4147-A177-3AD203B41FA5}">
                      <a16:colId xmlns:a16="http://schemas.microsoft.com/office/drawing/2014/main" val="277020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MongoDB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9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8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Collection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Tuple/Row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Document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89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column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Field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1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Table Join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Embedded Documents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3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 (Default key _id provided by </a:t>
                      </a:r>
                      <a:r>
                        <a:rPr lang="en-US" dirty="0" err="1">
                          <a:effectLst/>
                        </a:rPr>
                        <a:t>mongodb</a:t>
                      </a:r>
                      <a:r>
                        <a:rPr lang="en-US" dirty="0">
                          <a:effectLst/>
                        </a:rPr>
                        <a:t> itself)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48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Database Server and Client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7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Mysqld/Oracle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mongod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760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mysql/sqlplus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mongo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6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8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692650"/>
            <a:ext cx="8928992" cy="2048718"/>
          </a:xfrm>
        </p:spPr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 유사하게 </a:t>
            </a:r>
            <a:r>
              <a:rPr lang="en-US" altLang="ko-KR" dirty="0"/>
              <a:t>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이름과 그에 따른 값을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타입에 대한 </a:t>
            </a:r>
            <a:r>
              <a:rPr lang="ko-KR" altLang="en-US" dirty="0" err="1"/>
              <a:t>별도적</a:t>
            </a:r>
            <a:r>
              <a:rPr lang="ko-KR" altLang="en-US" dirty="0"/>
              <a:t> 명시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field</a:t>
            </a:r>
            <a:r>
              <a:rPr lang="ko-KR" altLang="en-US" dirty="0"/>
              <a:t>값에 대해서 리스트 형태로 여러 개의 데이터를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내에 </a:t>
            </a:r>
            <a:r>
              <a:rPr lang="en-US" altLang="ko-KR" dirty="0"/>
              <a:t>embedded sub-document</a:t>
            </a:r>
            <a:r>
              <a:rPr lang="ko-KR" altLang="en-US" dirty="0"/>
              <a:t>를 생성하여 관리</a:t>
            </a:r>
          </a:p>
        </p:txBody>
      </p:sp>
      <p:pic>
        <p:nvPicPr>
          <p:cNvPr id="6156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6A095542-7585-4DEE-A6EC-AF06D3D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55639"/>
            <a:ext cx="7359650" cy="3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381500"/>
            <a:ext cx="8928992" cy="2359868"/>
          </a:xfrm>
        </p:spPr>
        <p:txBody>
          <a:bodyPr/>
          <a:lstStyle/>
          <a:p>
            <a:r>
              <a:rPr lang="en-US" altLang="ko-KR" sz="2000" dirty="0"/>
              <a:t>Document</a:t>
            </a:r>
            <a:r>
              <a:rPr lang="ko-KR" altLang="en-US" sz="2000" dirty="0"/>
              <a:t>들의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Collection </a:t>
            </a:r>
            <a:r>
              <a:rPr lang="ko-KR" altLang="en-US" sz="2000" dirty="0"/>
              <a:t>내의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서로 다른 </a:t>
            </a:r>
            <a:r>
              <a:rPr lang="en-US" altLang="ko-KR" sz="2000" dirty="0"/>
              <a:t>schema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field </a:t>
            </a:r>
            <a:r>
              <a:rPr lang="ko-KR" altLang="en-US" sz="1600" dirty="0"/>
              <a:t>명을 가진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이지만 데이터의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이 달라도 문제가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데이터끼리 </a:t>
            </a:r>
            <a:r>
              <a:rPr lang="en-US" altLang="ko-KR" sz="1600" dirty="0"/>
              <a:t>field</a:t>
            </a:r>
            <a:r>
              <a:rPr lang="ko-KR" altLang="en-US" sz="1600" dirty="0"/>
              <a:t>명이 다를 수도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</a:t>
            </a:r>
            <a:r>
              <a:rPr lang="en-US" altLang="ko-KR" sz="1600" dirty="0"/>
              <a:t>document </a:t>
            </a:r>
            <a:r>
              <a:rPr lang="ko-KR" altLang="en-US" sz="1600" dirty="0"/>
              <a:t>구조가 달라도 됨</a:t>
            </a:r>
          </a:p>
        </p:txBody>
      </p:sp>
      <p:pic>
        <p:nvPicPr>
          <p:cNvPr id="7170" name="Picture 2" descr="mongodb collectionì ëí ì´ë¯¸ì§ ê²ìê²°ê³¼">
            <a:extLst>
              <a:ext uri="{FF2B5EF4-FFF2-40B4-BE49-F238E27FC236}">
                <a16:creationId xmlns:a16="http://schemas.microsoft.com/office/drawing/2014/main" id="{643C0AB2-97B1-42FE-AACF-172E566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167041"/>
            <a:ext cx="5124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: </a:t>
            </a:r>
            <a:r>
              <a:rPr lang="ko-KR" altLang="en-US" sz="2000" dirty="0"/>
              <a:t>블로그 페이지는 다음과 같은 특징을 만족해야 함</a:t>
            </a:r>
            <a:endParaRPr lang="en-US" altLang="ko-KR" sz="2000" dirty="0"/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는 제목을 가지고 있어야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에 대한 내용이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시간을 기록해야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를 가리키는 주소인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모든 포스트는 한 개 이상의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모든 포스트는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관리하는데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는 작성한 </a:t>
            </a:r>
            <a:r>
              <a:rPr lang="en-US" altLang="ko-KR" sz="1600" dirty="0"/>
              <a:t>message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추천한 횟수를 가진다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에는 </a:t>
            </a:r>
            <a:r>
              <a:rPr lang="en-US" altLang="ko-KR" sz="1600" dirty="0"/>
              <a:t>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작성할 수 있다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717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관계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를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336C59-BD74-4CC5-99BF-E11B71C78CF6}"/>
              </a:ext>
            </a:extLst>
          </p:cNvPr>
          <p:cNvGrpSpPr/>
          <p:nvPr/>
        </p:nvGrpSpPr>
        <p:grpSpPr>
          <a:xfrm>
            <a:off x="1809180" y="3487942"/>
            <a:ext cx="5676900" cy="636993"/>
            <a:chOff x="1809180" y="3178142"/>
            <a:chExt cx="5676900" cy="6369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77DB19-7377-4F94-B8A1-D5F2C23373DE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4BF2B42-E3C5-4FD9-86CF-166B02AC8D87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A25AFC0-FED2-4174-A625-74A85C360443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08FA74-C067-42F2-965B-D8D44CB50FF3}"/>
                </a:ext>
              </a:extLst>
            </p:cNvPr>
            <p:cNvCxnSpPr>
              <a:cxnSpLocks/>
              <a:stCxn id="31" idx="1"/>
              <a:endCxn id="3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60E32A-4A28-4A63-B8B0-BC270A53A4ED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6401-2B5C-4D83-8E3C-D69804AD34D4}"/>
              </a:ext>
            </a:extLst>
          </p:cNvPr>
          <p:cNvGrpSpPr/>
          <p:nvPr/>
        </p:nvGrpSpPr>
        <p:grpSpPr>
          <a:xfrm>
            <a:off x="1809180" y="4439478"/>
            <a:ext cx="5676900" cy="636993"/>
            <a:chOff x="1809180" y="3178142"/>
            <a:chExt cx="5676900" cy="6369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08001D-0800-4FB0-8CE8-0F6725B6C60C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3B65D8-3077-492B-8CDF-73EA98FE0F85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0282FE-1AD6-4031-AB4C-6F7EDC308DA0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B19B56-AECD-4939-B78C-84E1A28DD074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4F7CBF-6D80-479E-9C24-C94887ABE698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0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오직 하나의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(1, 1)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448259" y="4119851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A91666-4A4D-46E1-ABA2-BE7120DC7506}"/>
              </a:ext>
            </a:extLst>
          </p:cNvPr>
          <p:cNvGrpSpPr/>
          <p:nvPr/>
        </p:nvGrpSpPr>
        <p:grpSpPr>
          <a:xfrm>
            <a:off x="1733550" y="4217327"/>
            <a:ext cx="5676900" cy="636993"/>
            <a:chOff x="1809180" y="3178142"/>
            <a:chExt cx="5676900" cy="6369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80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내용과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추천 횟수를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8C52AA-759A-4FDA-A77F-42C8D11DD16E}"/>
              </a:ext>
            </a:extLst>
          </p:cNvPr>
          <p:cNvGrpSpPr/>
          <p:nvPr/>
        </p:nvGrpSpPr>
        <p:grpSpPr>
          <a:xfrm>
            <a:off x="50450" y="3117169"/>
            <a:ext cx="9012800" cy="2824330"/>
            <a:chOff x="50450" y="3571214"/>
            <a:chExt cx="9012800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825882" y="3571214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(1, 1)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5448259" y="3583826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73355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733800" y="368130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29920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8448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102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283F95A-2208-4304-A360-E18ECEC346AD}"/>
                </a:ext>
              </a:extLst>
            </p:cNvPr>
            <p:cNvSpPr/>
            <p:nvPr/>
          </p:nvSpPr>
          <p:spPr>
            <a:xfrm>
              <a:off x="50450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598645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F4BF62C-B7B2-4CF9-9C48-E0C6E1C726B3}"/>
                </a:ext>
              </a:extLst>
            </p:cNvPr>
            <p:cNvSpPr/>
            <p:nvPr/>
          </p:nvSpPr>
          <p:spPr>
            <a:xfrm>
              <a:off x="3162414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34F7B8-F2F6-4368-85C9-F8E29AC52D31}"/>
                </a:ext>
              </a:extLst>
            </p:cNvPr>
            <p:cNvCxnSpPr>
              <a:cxnSpLocks/>
              <a:stCxn id="5" idx="0"/>
              <a:endCxn id="43" idx="2"/>
            </p:cNvCxnSpPr>
            <p:nvPr/>
          </p:nvCxnSpPr>
          <p:spPr>
            <a:xfrm flipV="1">
              <a:off x="740980" y="4250624"/>
              <a:ext cx="1548195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2289175" y="4250624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E67B8F-1CC4-4E3D-B896-82C1A8763622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2289175" y="4250624"/>
              <a:ext cx="1563769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775451" y="501723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7136162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682191" y="501204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5317568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854825" y="4250624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854825" y="4250624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6008098" y="4250624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5465981" y="4250624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1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94685"/>
              </p:ext>
            </p:extLst>
          </p:nvPr>
        </p:nvGraphicFramePr>
        <p:xfrm>
          <a:off x="697742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535"/>
              </p:ext>
            </p:extLst>
          </p:nvPr>
        </p:nvGraphicFramePr>
        <p:xfrm>
          <a:off x="6610417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471888" y="3512208"/>
            <a:ext cx="4138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D939C-B3DB-46C9-BA1D-3C5A244AC969}"/>
              </a:ext>
            </a:extLst>
          </p:cNvPr>
          <p:cNvSpPr txBox="1"/>
          <p:nvPr/>
        </p:nvSpPr>
        <p:spPr>
          <a:xfrm>
            <a:off x="2547708" y="2982836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56A01-E282-4E37-B62E-A9B9E72D9FAE}"/>
              </a:ext>
            </a:extLst>
          </p:cNvPr>
          <p:cNvSpPr txBox="1"/>
          <p:nvPr/>
        </p:nvSpPr>
        <p:spPr>
          <a:xfrm>
            <a:off x="6131146" y="2984622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관리할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524237" y="4123993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n)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400E40-48E5-4757-92ED-BC4BBED509E9}"/>
              </a:ext>
            </a:extLst>
          </p:cNvPr>
          <p:cNvGrpSpPr/>
          <p:nvPr/>
        </p:nvGrpSpPr>
        <p:grpSpPr>
          <a:xfrm>
            <a:off x="1733550" y="4237049"/>
            <a:ext cx="5676900" cy="636993"/>
            <a:chOff x="1809180" y="3178142"/>
            <a:chExt cx="5676900" cy="6369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8A2BF-665B-47CC-B288-9224DF22E8B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5E64631A-6797-43E0-9899-3CA276227B2C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60527-1FF1-4136-9021-CADE88FE977E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FD17C0-1E7A-45AA-A568-66D2CC6DF29E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74001F-4E0F-4AA9-B61F-454668D4ECD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17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</a:t>
            </a:r>
            <a:r>
              <a:rPr lang="en-US" altLang="ko-KR" sz="1600" dirty="0"/>
              <a:t>tag </a:t>
            </a:r>
            <a:r>
              <a:rPr lang="ko-KR" altLang="en-US" sz="1600" dirty="0"/>
              <a:t>명을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77569-7663-45DC-8F03-23A6AA096285}"/>
              </a:ext>
            </a:extLst>
          </p:cNvPr>
          <p:cNvGrpSpPr/>
          <p:nvPr/>
        </p:nvGrpSpPr>
        <p:grpSpPr>
          <a:xfrm>
            <a:off x="1125682" y="3117169"/>
            <a:ext cx="7464605" cy="2824330"/>
            <a:chOff x="1125682" y="3117169"/>
            <a:chExt cx="7464605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352919" y="3117169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n)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4975296" y="3129781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26058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260837" y="3227257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582623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3718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49372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125682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명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1816212" y="3796579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302488" y="456318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6663199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209228" y="455799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4844605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381862" y="3796579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381862" y="3796579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5535135" y="3796579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4993018" y="3796579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2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고정된 스키마</a:t>
            </a:r>
            <a:r>
              <a:rPr lang="en-US" altLang="ko-KR" dirty="0"/>
              <a:t>(Fixed Schema)</a:t>
            </a:r>
          </a:p>
          <a:p>
            <a:pPr lvl="1"/>
            <a:r>
              <a:rPr lang="ko-KR" altLang="en-US" dirty="0"/>
              <a:t>데이터를 사용하기 전에 스키마</a:t>
            </a:r>
            <a:r>
              <a:rPr lang="en-US" altLang="ko-KR" dirty="0"/>
              <a:t>(Table, Index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정의해야 함</a:t>
            </a:r>
            <a:endParaRPr lang="en-US" altLang="ko-KR" dirty="0"/>
          </a:p>
          <a:p>
            <a:pPr lvl="1"/>
            <a:r>
              <a:rPr lang="ko-KR" altLang="en-US" dirty="0"/>
              <a:t>데이터 속성이 고정되지 않거나</a:t>
            </a:r>
            <a:r>
              <a:rPr lang="en-US" altLang="ko-KR" dirty="0"/>
              <a:t>, </a:t>
            </a:r>
            <a:r>
              <a:rPr lang="ko-KR" altLang="en-US" dirty="0"/>
              <a:t>데이터의 속성의 변화가 잦은 환경에서 단점으로 작용</a:t>
            </a:r>
          </a:p>
          <a:p>
            <a:pPr lvl="1"/>
            <a:r>
              <a:rPr lang="ko-KR" altLang="en-US" dirty="0"/>
              <a:t>스키마 수정의 어려움</a:t>
            </a:r>
            <a:r>
              <a:rPr lang="en-US" altLang="ko-KR" dirty="0"/>
              <a:t>: </a:t>
            </a:r>
            <a:r>
              <a:rPr lang="ko-KR" altLang="en-US" dirty="0"/>
              <a:t>컬럼의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삭제는 </a:t>
            </a:r>
            <a:r>
              <a:rPr lang="en-US" altLang="ko-KR" dirty="0"/>
              <a:t>row</a:t>
            </a:r>
            <a:r>
              <a:rPr lang="ko-KR" altLang="en-US" dirty="0"/>
              <a:t>에 </a:t>
            </a:r>
            <a:r>
              <a:rPr lang="en-US" altLang="ko-KR" dirty="0"/>
              <a:t>lock</a:t>
            </a:r>
            <a:r>
              <a:rPr lang="ko-KR" altLang="en-US" dirty="0"/>
              <a:t>을 걸고 </a:t>
            </a:r>
            <a:r>
              <a:rPr lang="en-US" altLang="ko-KR" dirty="0"/>
              <a:t>index</a:t>
            </a:r>
            <a:r>
              <a:rPr lang="ko-KR" altLang="en-US" dirty="0"/>
              <a:t>의 수정은 테이블에 </a:t>
            </a:r>
            <a:r>
              <a:rPr lang="en-US" altLang="ko-KR" dirty="0"/>
              <a:t>lock</a:t>
            </a:r>
            <a:r>
              <a:rPr lang="ko-KR" altLang="en-US" dirty="0"/>
              <a:t>을 걸기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JOIN</a:t>
            </a:r>
          </a:p>
          <a:p>
            <a:pPr lvl="1"/>
            <a:r>
              <a:rPr lang="ko-KR" altLang="en-US" dirty="0"/>
              <a:t>데이터가 많을 때 </a:t>
            </a:r>
            <a:r>
              <a:rPr lang="en-US" altLang="ko-KR" dirty="0"/>
              <a:t>JOIN</a:t>
            </a:r>
            <a:r>
              <a:rPr lang="ko-KR" altLang="en-US" dirty="0"/>
              <a:t>은 많은 양의 데이터에 복잡한 연산을 수행해야 하기 때문에 비용이 많이 들며 파티션을 넘어서는 동작하지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</a:t>
            </a:r>
          </a:p>
          <a:p>
            <a:pPr lvl="1"/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):</a:t>
            </a:r>
            <a:r>
              <a:rPr lang="ko-KR" altLang="en-US" dirty="0"/>
              <a:t> 트랜잭션과 관련된 작업들이 부분적으로 실행되다가 중단되지 않는 것을 보장</a:t>
            </a:r>
          </a:p>
          <a:p>
            <a:pPr lvl="1"/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): </a:t>
            </a:r>
            <a:r>
              <a:rPr lang="ko-KR" altLang="en-US" dirty="0"/>
              <a:t>트랜잭션이 실행을 성공적으로 완료하면 언제나 일관성 있는 데이터베이스 상태로 유지</a:t>
            </a:r>
            <a:endParaRPr lang="en-US" altLang="ko-KR" dirty="0"/>
          </a:p>
          <a:p>
            <a:pPr lvl="1"/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): </a:t>
            </a:r>
            <a:r>
              <a:rPr lang="ko-KR" altLang="en-US" dirty="0"/>
              <a:t>트랜잭션을 수행 시 다른 트랜잭션의 연산 작업이 끼어들지 못하도록 보장</a:t>
            </a:r>
            <a:endParaRPr lang="en-US" altLang="ko-KR" dirty="0"/>
          </a:p>
          <a:p>
            <a:pPr lvl="1"/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): </a:t>
            </a:r>
            <a:r>
              <a:rPr lang="ko-KR" altLang="en-US" dirty="0"/>
              <a:t>성공적으로 수행된 트랜잭션은 영원히 반영</a:t>
            </a:r>
          </a:p>
        </p:txBody>
      </p:sp>
    </p:spTree>
    <p:extLst>
      <p:ext uri="{BB962C8B-B14F-4D97-AF65-F5344CB8AC3E}">
        <p14:creationId xmlns:p14="http://schemas.microsoft.com/office/powerpoint/2010/main" val="44335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53291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5905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60BF9D-B0D4-4EC4-8B81-3F73C0178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56260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C420B-C542-4449-B409-2DC3B9B47194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0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RDBMS</a:t>
            </a:r>
            <a:r>
              <a:rPr lang="ko-KR" altLang="en-US" sz="2000" dirty="0"/>
              <a:t>의 문제</a:t>
            </a:r>
            <a:endParaRPr lang="en-US" altLang="ko-KR" sz="2000" dirty="0"/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데이터를 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관리하기 때문에 필요한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완성시키기 위해서는 여러 번의 </a:t>
            </a:r>
            <a:r>
              <a:rPr lang="en-US" altLang="ko-KR" sz="1600" dirty="0"/>
              <a:t>JOIN </a:t>
            </a:r>
            <a:r>
              <a:rPr lang="ko-KR" altLang="en-US" sz="1600" dirty="0"/>
              <a:t>연산을 필요로 함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Document </a:t>
            </a:r>
            <a:r>
              <a:rPr lang="ko-KR" altLang="en-US" sz="2000" dirty="0"/>
              <a:t>모델의 접근 방식</a:t>
            </a:r>
            <a:endParaRPr lang="en-US" altLang="ko-KR" sz="20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데이터는 가능한 하나의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가능한 다른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</a:t>
            </a:r>
            <a:r>
              <a:rPr lang="en-US" altLang="ko-KR" sz="1600" dirty="0"/>
              <a:t>reference</a:t>
            </a:r>
            <a:r>
              <a:rPr lang="ko-KR" altLang="en-US" sz="1600" dirty="0"/>
              <a:t>하기보다는</a:t>
            </a:r>
            <a:r>
              <a:rPr lang="en-US" altLang="ko-KR" sz="1600" dirty="0"/>
              <a:t>, embedded</a:t>
            </a:r>
            <a:r>
              <a:rPr lang="ko-KR" altLang="en-US" sz="1600" dirty="0"/>
              <a:t>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관리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33EAAE-A6C1-4569-A9DE-C34CB55E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1297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B17A46-7610-4D00-B770-9B31265E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5752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0B0642-E7C5-40DC-BFA4-2240CEFFC9C7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BFD6C3-B91B-43A1-8AD9-5D4F01B2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477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BF0E4E-B205-4C27-8A84-931BE1C93EE6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2595A588-E938-4F9B-A457-BBAB987606E7}"/>
              </a:ext>
            </a:extLst>
          </p:cNvPr>
          <p:cNvSpPr/>
          <p:nvPr/>
        </p:nvSpPr>
        <p:spPr>
          <a:xfrm>
            <a:off x="2446664" y="3165716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05C95DF2-DE15-40DA-95A5-141B36805C07}"/>
              </a:ext>
            </a:extLst>
          </p:cNvPr>
          <p:cNvSpPr/>
          <p:nvPr/>
        </p:nvSpPr>
        <p:spPr>
          <a:xfrm>
            <a:off x="5363404" y="3129365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0E7DD-7444-4A49-A382-2150894F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39" y="2001012"/>
            <a:ext cx="4629923" cy="40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4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r>
              <a:rPr lang="ko-KR" altLang="en-US" sz="1600" dirty="0"/>
              <a:t>별도로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관리하지 않고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6E0B9-9013-4D98-8A16-BA14FBCD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90" y="1963143"/>
            <a:ext cx="5629820" cy="40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37069-88D3-406C-B74D-3290D24E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13252"/>
            <a:ext cx="301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r>
              <a:rPr lang="ko-KR" altLang="en-US" sz="1600" dirty="0"/>
              <a:t>마찬가지로 별도의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나누는 것이 아니라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150CE-E1ED-4B91-81E8-9D7618A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0" y="1747394"/>
            <a:ext cx="4955858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marL="2880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84787-DB8A-465D-BA5E-9ED8AB37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62" y="1766700"/>
            <a:ext cx="4124876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lvl="1"/>
            <a:r>
              <a:rPr lang="en-US" altLang="ko-KR" sz="1600" dirty="0"/>
              <a:t>Many-to-Many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데이터의 중복이 발생</a:t>
            </a:r>
            <a:endParaRPr lang="en-US" altLang="ko-KR" sz="1600" dirty="0"/>
          </a:p>
          <a:p>
            <a:pPr lvl="1"/>
            <a:r>
              <a:rPr lang="ko-KR" altLang="en-US" sz="1600" dirty="0"/>
              <a:t>중복을 방지하기 위해 </a:t>
            </a:r>
            <a:r>
              <a:rPr lang="en-US" altLang="ko-KR" sz="1600" dirty="0"/>
              <a:t>Document reference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B9F03-C9C2-4391-A5BE-D3514D2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0" y="2011916"/>
            <a:ext cx="3542355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4D1B-29BC-47B0-9184-8179C71099CA}"/>
              </a:ext>
            </a:extLst>
          </p:cNvPr>
          <p:cNvSpPr/>
          <p:nvPr/>
        </p:nvSpPr>
        <p:spPr>
          <a:xfrm>
            <a:off x="659001" y="1217098"/>
            <a:ext cx="5177396" cy="5114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9DFFE-0058-40CB-B7CB-AFCFB67B3B9E}"/>
              </a:ext>
            </a:extLst>
          </p:cNvPr>
          <p:cNvSpPr/>
          <p:nvPr/>
        </p:nvSpPr>
        <p:spPr>
          <a:xfrm>
            <a:off x="659001" y="1217098"/>
            <a:ext cx="5177396" cy="6306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D6520F-DDA9-4304-8A78-6C7CF742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9555"/>
              </p:ext>
            </p:extLst>
          </p:nvPr>
        </p:nvGraphicFramePr>
        <p:xfrm>
          <a:off x="830451" y="1995893"/>
          <a:ext cx="47820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076">
                  <a:extLst>
                    <a:ext uri="{9D8B030D-6E8A-4147-A177-3AD203B41FA5}">
                      <a16:colId xmlns:a16="http://schemas.microsoft.com/office/drawing/2014/main" val="141108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9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655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18A1C8-BF9C-47F0-B901-58EEAEDE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71938"/>
              </p:ext>
            </p:extLst>
          </p:nvPr>
        </p:nvGraphicFramePr>
        <p:xfrm>
          <a:off x="830451" y="40341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57A9EB-C137-4A5F-A36C-5B441583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85168"/>
              </p:ext>
            </p:extLst>
          </p:nvPr>
        </p:nvGraphicFramePr>
        <p:xfrm>
          <a:off x="982851" y="41865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19405-2AB3-4F71-A46F-BF9E569E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1506"/>
              </p:ext>
            </p:extLst>
          </p:nvPr>
        </p:nvGraphicFramePr>
        <p:xfrm>
          <a:off x="1135251" y="43389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91249C-053B-4DDE-8020-1399AB5D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02423"/>
              </p:ext>
            </p:extLst>
          </p:nvPr>
        </p:nvGraphicFramePr>
        <p:xfrm>
          <a:off x="3333424" y="40341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8805DA-5D4F-4E6D-91D6-3EFFAE19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12949"/>
              </p:ext>
            </p:extLst>
          </p:nvPr>
        </p:nvGraphicFramePr>
        <p:xfrm>
          <a:off x="3485824" y="41865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067950-BC5C-4AD4-91DA-6EAA3B4E2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9588"/>
              </p:ext>
            </p:extLst>
          </p:nvPr>
        </p:nvGraphicFramePr>
        <p:xfrm>
          <a:off x="3638224" y="43389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F6BBC5-B675-4B6A-A73C-6F818532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48629"/>
              </p:ext>
            </p:extLst>
          </p:nvPr>
        </p:nvGraphicFramePr>
        <p:xfrm>
          <a:off x="3790624" y="44913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AE0E7D-478B-40AB-A81F-D6D7E140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25639"/>
              </p:ext>
            </p:extLst>
          </p:nvPr>
        </p:nvGraphicFramePr>
        <p:xfrm>
          <a:off x="3943024" y="46437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BEFB4BF-8AD9-49B3-B1E7-082A8D8E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1898"/>
              </p:ext>
            </p:extLst>
          </p:nvPr>
        </p:nvGraphicFramePr>
        <p:xfrm>
          <a:off x="6750797" y="444335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749137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2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08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3FC0D-D63C-498C-A485-52B03753C4E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5717170" y="4999617"/>
            <a:ext cx="1033627" cy="1243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Basic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300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Transaction</a:t>
            </a:r>
            <a:r>
              <a:rPr lang="ko-KR" altLang="en-US" dirty="0"/>
              <a:t>이 수행되다 말고 도중에 정지될 경우</a:t>
            </a:r>
            <a:r>
              <a:rPr lang="en-US" altLang="ko-KR" dirty="0"/>
              <a:t>, </a:t>
            </a:r>
            <a:r>
              <a:rPr lang="ko-KR" altLang="en-US" dirty="0"/>
              <a:t>이를 원상태로 복구</a:t>
            </a:r>
            <a:r>
              <a:rPr lang="en-US" altLang="ko-KR" dirty="0"/>
              <a:t>(roll back)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All or Nothing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https://www.mongodb.com/download-center?jmp=homepage#community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2" y="1509673"/>
            <a:ext cx="871419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서버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mongod</a:t>
            </a:r>
            <a:r>
              <a:rPr lang="en-US" altLang="ko-KR" dirty="0"/>
              <a:t> [</a:t>
            </a:r>
            <a:r>
              <a:rPr lang="ko-KR" altLang="en-US" dirty="0"/>
              <a:t>인자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bind_ip</a:t>
            </a:r>
            <a:r>
              <a:rPr lang="en-US" altLang="ko-KR" dirty="0"/>
              <a:t> “IP </a:t>
            </a:r>
            <a:r>
              <a:rPr lang="ko-KR" altLang="en-US" dirty="0"/>
              <a:t>주소</a:t>
            </a:r>
            <a:r>
              <a:rPr lang="en-US" altLang="ko-KR" dirty="0"/>
              <a:t>”(</a:t>
            </a:r>
            <a:r>
              <a:rPr lang="ko-KR" altLang="en-US" dirty="0"/>
              <a:t>기본 </a:t>
            </a:r>
            <a:r>
              <a:rPr lang="en-US" altLang="ko-KR" dirty="0"/>
              <a:t>localhost)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dbpath</a:t>
            </a:r>
            <a:r>
              <a:rPr lang="en-US" altLang="ko-KR" dirty="0"/>
              <a:t> “</a:t>
            </a:r>
            <a:r>
              <a:rPr lang="ko-KR" altLang="en-US" dirty="0"/>
              <a:t>데이터베이스 저장 위치</a:t>
            </a:r>
            <a:r>
              <a:rPr lang="en-US" altLang="ko-KR" dirty="0"/>
              <a:t>”(</a:t>
            </a:r>
            <a:r>
              <a:rPr lang="ko-KR" altLang="en-US" dirty="0"/>
              <a:t>기본 현재위치</a:t>
            </a:r>
            <a:r>
              <a:rPr lang="en-US" altLang="ko-KR" dirty="0"/>
              <a:t>\data\</a:t>
            </a:r>
            <a:r>
              <a:rPr lang="en-US" altLang="ko-KR" dirty="0" err="1"/>
              <a:t>db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ko-KR" altLang="en-US" dirty="0"/>
              <a:t>서버에 접근 시 인증 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080"/>
          <a:stretch/>
        </p:blipFill>
        <p:spPr>
          <a:xfrm>
            <a:off x="363682" y="3439291"/>
            <a:ext cx="8256747" cy="1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 Shell </a:t>
            </a:r>
            <a:r>
              <a:rPr lang="ko-KR" altLang="en-US" dirty="0"/>
              <a:t>접속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 [</a:t>
            </a:r>
            <a:r>
              <a:rPr lang="ko-KR" altLang="en-US" dirty="0"/>
              <a:t>인자</a:t>
            </a:r>
            <a:r>
              <a:rPr lang="en-US" altLang="ko-KR" dirty="0"/>
              <a:t>] [DB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--host “IP </a:t>
            </a:r>
            <a:r>
              <a:rPr lang="ko-KR" altLang="en-US" dirty="0"/>
              <a:t>주소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8" y="2376872"/>
            <a:ext cx="6369084" cy="4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databases (show </a:t>
            </a:r>
            <a:r>
              <a:rPr lang="en-US" altLang="ko-KR" dirty="0" err="1"/>
              <a:t>dbs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1717"/>
          <a:stretch/>
        </p:blipFill>
        <p:spPr>
          <a:xfrm>
            <a:off x="2977647" y="2443825"/>
            <a:ext cx="3188706" cy="32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생성 및 선택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use “DB</a:t>
            </a:r>
            <a:r>
              <a:rPr lang="ko-KR" altLang="en-US" dirty="0"/>
              <a:t>명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없을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DB</a:t>
            </a:r>
            <a:r>
              <a:rPr lang="ko-KR" altLang="en-US" dirty="0"/>
              <a:t>를 생성하면서 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있을 경우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60" y="2852438"/>
            <a:ext cx="5163481" cy="19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선택중인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76"/>
          <a:stretch/>
        </p:blipFill>
        <p:spPr>
          <a:xfrm>
            <a:off x="2627784" y="2917034"/>
            <a:ext cx="3837909" cy="1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roles</a:t>
            </a:r>
          </a:p>
          <a:p>
            <a:pPr lvl="1"/>
            <a:r>
              <a:rPr lang="ko-KR" altLang="en-US" dirty="0"/>
              <a:t>사용 가능한 권한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따라 설정 가능한 권한이 다름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98D19-4E2A-4A74-AE85-7ADEC56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8" y="1920416"/>
            <a:ext cx="358472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C151F-3AD4-4824-A0C3-5D8E1081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99"/>
          <a:stretch/>
        </p:blipFill>
        <p:spPr>
          <a:xfrm>
            <a:off x="5004048" y="1920416"/>
            <a:ext cx="305273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		user: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사용자이름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pwd</a:t>
            </a:r>
            <a:r>
              <a:rPr lang="en-US" altLang="ko-KR" dirty="0"/>
              <a:t>: “</a:t>
            </a:r>
            <a:r>
              <a:rPr lang="ko-KR" altLang="en-US" dirty="0"/>
              <a:t>비밀번호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roles: [{role: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…]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7409F0-4A6A-40D9-80F6-0376743AD7AD}"/>
              </a:ext>
            </a:extLst>
          </p:cNvPr>
          <p:cNvGrpSpPr/>
          <p:nvPr/>
        </p:nvGrpSpPr>
        <p:grpSpPr>
          <a:xfrm>
            <a:off x="415636" y="3117815"/>
            <a:ext cx="8312727" cy="1585778"/>
            <a:chOff x="415636" y="2622515"/>
            <a:chExt cx="8312727" cy="15857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4319B-EED0-4E40-8DAF-A514FFFB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25771"/>
              <a:ext cx="8312727" cy="982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C87A42-9D83-40EB-A4F9-1ACA2B6B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6" y="2622515"/>
              <a:ext cx="2395282" cy="60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</a:t>
            </a:r>
            <a:r>
              <a:rPr lang="ko-KR" altLang="en-US" dirty="0"/>
              <a:t> </a:t>
            </a:r>
            <a:r>
              <a:rPr lang="en-US" altLang="ko-KR" dirty="0"/>
              <a:t>–u ‘ID’ –p ‘</a:t>
            </a:r>
            <a:r>
              <a:rPr lang="ko-KR" altLang="en-US" dirty="0"/>
              <a:t>비밀번호</a:t>
            </a:r>
            <a:r>
              <a:rPr lang="en-US" altLang="ko-KR" dirty="0"/>
              <a:t>’ –</a:t>
            </a:r>
            <a:r>
              <a:rPr lang="en-US" altLang="ko-KR" dirty="0" err="1"/>
              <a:t>authenticationDatabase</a:t>
            </a:r>
            <a:r>
              <a:rPr lang="en-US" altLang="ko-KR" dirty="0"/>
              <a:t> “</a:t>
            </a:r>
            <a:r>
              <a:rPr lang="ko-KR" altLang="en-US" dirty="0"/>
              <a:t>접속 </a:t>
            </a:r>
            <a:r>
              <a:rPr lang="en-US" altLang="ko-KR" dirty="0"/>
              <a:t>DB</a:t>
            </a:r>
            <a:r>
              <a:rPr lang="ko-KR" altLang="en-US" dirty="0"/>
              <a:t>명</a:t>
            </a:r>
            <a:r>
              <a:rPr lang="en-US" altLang="ko-KR" dirty="0"/>
              <a:t>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F02BA-818C-4D5B-9155-9FB0BEAF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575321"/>
            <a:ext cx="7557025" cy="5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8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생성 및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db.createCollection</a:t>
            </a:r>
            <a:r>
              <a:rPr lang="en-US" altLang="ko-KR" dirty="0"/>
              <a:t>(‘collection</a:t>
            </a:r>
            <a:r>
              <a:rPr lang="ko-KR" altLang="en-US" dirty="0"/>
              <a:t>명</a:t>
            </a:r>
            <a:r>
              <a:rPr lang="en-US" altLang="ko-KR" dirty="0"/>
              <a:t>’, [</a:t>
            </a:r>
            <a:r>
              <a:rPr lang="ko-KR" altLang="en-US" dirty="0"/>
              <a:t>인자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capped : </a:t>
            </a:r>
            <a:r>
              <a:rPr lang="ko-KR" altLang="en-US" dirty="0"/>
              <a:t>크기가 고정된 </a:t>
            </a:r>
            <a:r>
              <a:rPr lang="en-US" altLang="ko-KR" dirty="0"/>
              <a:t>collection</a:t>
            </a:r>
            <a:r>
              <a:rPr lang="ko-KR" altLang="en-US" dirty="0"/>
              <a:t>으로 생성</a:t>
            </a:r>
            <a:r>
              <a:rPr lang="en-US" altLang="ko-KR" dirty="0"/>
              <a:t>, </a:t>
            </a:r>
            <a:r>
              <a:rPr lang="ko-KR" altLang="en-US" dirty="0"/>
              <a:t>용량이 초과될 경우 가장 오래된 데이터를 덮어씀</a:t>
            </a:r>
            <a:endParaRPr lang="en-US" altLang="ko-KR" dirty="0"/>
          </a:p>
          <a:p>
            <a:pPr lvl="1"/>
            <a:r>
              <a:rPr lang="en-US" altLang="ko-KR" dirty="0"/>
              <a:t>size : collection</a:t>
            </a:r>
            <a:r>
              <a:rPr lang="ko-KR" altLang="en-US" dirty="0"/>
              <a:t>의 크기를 </a:t>
            </a:r>
            <a:r>
              <a:rPr lang="en-US" altLang="ko-KR" dirty="0"/>
              <a:t>bytes </a:t>
            </a:r>
            <a:r>
              <a:rPr lang="ko-KR" altLang="en-US" dirty="0"/>
              <a:t>단위로 지정</a:t>
            </a:r>
            <a:endParaRPr lang="en-US" altLang="ko-KR" dirty="0"/>
          </a:p>
          <a:p>
            <a:pPr lvl="1"/>
            <a:r>
              <a:rPr lang="en-US" altLang="ko-KR" dirty="0"/>
              <a:t>max : collection</a:t>
            </a:r>
            <a:r>
              <a:rPr lang="ko-KR" altLang="en-US" dirty="0"/>
              <a:t>에 저장할 최대 </a:t>
            </a:r>
            <a:r>
              <a:rPr lang="en-US" altLang="ko-KR" dirty="0"/>
              <a:t>document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db. ‘collection</a:t>
            </a:r>
            <a:r>
              <a:rPr lang="ko-KR" altLang="en-US" dirty="0"/>
              <a:t>명</a:t>
            </a:r>
            <a:r>
              <a:rPr lang="en-US" altLang="ko-KR" dirty="0"/>
              <a:t>’.drop()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3" y="3093720"/>
            <a:ext cx="6485573" cy="67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9429"/>
          <a:stretch/>
        </p:blipFill>
        <p:spPr>
          <a:xfrm>
            <a:off x="3230880" y="5244553"/>
            <a:ext cx="2682240" cy="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계좌와 </a:t>
            </a:r>
            <a:r>
              <a:rPr lang="en-US" altLang="ko-KR" dirty="0"/>
              <a:t>B</a:t>
            </a:r>
            <a:r>
              <a:rPr lang="ko-KR" altLang="en-US" dirty="0"/>
              <a:t>계좌의 금액의 총합은 일정해야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Consistency</a:t>
            </a:r>
            <a:r>
              <a:rPr lang="ko-KR" altLang="en-US" dirty="0"/>
              <a:t>를 만족하지 못할 경우</a:t>
            </a:r>
            <a:r>
              <a:rPr lang="en-US" altLang="ko-KR" dirty="0"/>
              <a:t>, transaction</a:t>
            </a:r>
            <a:r>
              <a:rPr lang="ko-KR" altLang="en-US" dirty="0"/>
              <a:t>을 </a:t>
            </a:r>
            <a:r>
              <a:rPr lang="en-US" altLang="ko-KR" dirty="0"/>
              <a:t>roll back </a:t>
            </a:r>
            <a:r>
              <a:rPr lang="ko-KR" altLang="en-US" dirty="0"/>
              <a:t>해야함</a:t>
            </a:r>
          </a:p>
        </p:txBody>
      </p:sp>
    </p:spTree>
    <p:extLst>
      <p:ext uri="{BB962C8B-B14F-4D97-AF65-F5344CB8AC3E}">
        <p14:creationId xmlns:p14="http://schemas.microsoft.com/office/powerpoint/2010/main" val="3156680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CRUD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97434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Create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4028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’.save({dictionary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’.insert({dictionary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만약 해당 </a:t>
            </a:r>
            <a:r>
              <a:rPr lang="en-US" altLang="ko-KR" dirty="0"/>
              <a:t>collection</a:t>
            </a:r>
            <a:r>
              <a:rPr lang="ko-KR" altLang="en-US" dirty="0"/>
              <a:t>이 없을 경우 자동적으로 </a:t>
            </a:r>
            <a:r>
              <a:rPr lang="en-US" altLang="ko-KR" dirty="0"/>
              <a:t>collection</a:t>
            </a:r>
            <a:r>
              <a:rPr lang="ko-KR" altLang="en-US" dirty="0"/>
              <a:t>을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21657"/>
            <a:ext cx="87820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17146"/>
            <a:ext cx="8934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리스트 형태로 한 번에 여러 </a:t>
            </a:r>
            <a:r>
              <a:rPr lang="en-US" altLang="ko-KR" dirty="0"/>
              <a:t>document</a:t>
            </a:r>
            <a:r>
              <a:rPr lang="ko-KR" altLang="en-US" dirty="0"/>
              <a:t>를 생성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93019"/>
            <a:ext cx="857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save VS insert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이미 존재하는 </a:t>
            </a:r>
            <a:r>
              <a:rPr lang="en-US" altLang="ko-KR" dirty="0"/>
              <a:t>key</a:t>
            </a:r>
            <a:r>
              <a:rPr lang="ko-KR" altLang="en-US" dirty="0"/>
              <a:t>값에 새롭게 </a:t>
            </a:r>
            <a:r>
              <a:rPr lang="en-US" altLang="ko-KR" dirty="0"/>
              <a:t>document</a:t>
            </a:r>
            <a:r>
              <a:rPr lang="ko-KR" altLang="en-US" dirty="0"/>
              <a:t>를 작성하려고 할 때</a:t>
            </a:r>
            <a:endParaRPr lang="en-US" altLang="ko-KR" dirty="0"/>
          </a:p>
          <a:p>
            <a:pPr lvl="1"/>
            <a:r>
              <a:rPr lang="en-US" altLang="ko-KR" dirty="0"/>
              <a:t>insert : </a:t>
            </a:r>
            <a:r>
              <a:rPr lang="ko-KR" altLang="en-US" dirty="0"/>
              <a:t>이미 존재하는 키 값이기 때문에 새로운 </a:t>
            </a:r>
            <a:r>
              <a:rPr lang="en-US" altLang="ko-KR" dirty="0"/>
              <a:t>document</a:t>
            </a:r>
            <a:r>
              <a:rPr lang="ko-KR" altLang="en-US" dirty="0"/>
              <a:t>를 삽입하지 않음</a:t>
            </a:r>
            <a:endParaRPr lang="en-US" altLang="ko-KR" dirty="0"/>
          </a:p>
          <a:p>
            <a:pPr lvl="1"/>
            <a:r>
              <a:rPr lang="en-US" altLang="ko-KR" dirty="0"/>
              <a:t>save : </a:t>
            </a:r>
            <a:r>
              <a:rPr lang="ko-KR" altLang="en-US" dirty="0"/>
              <a:t>기존에 존재하는 키 값의 </a:t>
            </a:r>
            <a:r>
              <a:rPr lang="en-US" altLang="ko-KR" dirty="0"/>
              <a:t>document</a:t>
            </a:r>
            <a:r>
              <a:rPr lang="ko-KR" altLang="en-US" dirty="0"/>
              <a:t>를 덮어쓰기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" y="2666532"/>
            <a:ext cx="8384852" cy="25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insertOne</a:t>
            </a:r>
            <a:r>
              <a:rPr lang="en-US" altLang="ko-KR" dirty="0"/>
              <a:t>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insertMany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Insert</a:t>
            </a:r>
            <a:r>
              <a:rPr lang="ko-KR" altLang="en-US" dirty="0"/>
              <a:t>는 특정 </a:t>
            </a:r>
            <a:r>
              <a:rPr lang="en-US" altLang="ko-KR" dirty="0"/>
              <a:t>ODM</a:t>
            </a:r>
            <a:r>
              <a:rPr lang="ko-KR" altLang="en-US" dirty="0"/>
              <a:t>에서는 </a:t>
            </a:r>
            <a:r>
              <a:rPr lang="en-US" altLang="ko-KR" b="1" u="sng" dirty="0"/>
              <a:t>deprecate</a:t>
            </a:r>
            <a:r>
              <a:rPr lang="ko-KR" altLang="en-US" b="1" u="sng" dirty="0"/>
              <a:t>된</a:t>
            </a:r>
            <a:r>
              <a:rPr lang="ko-KR" altLang="en-US" dirty="0"/>
              <a:t> 명령어이기 때문에 </a:t>
            </a:r>
            <a:r>
              <a:rPr lang="en-US" altLang="ko-KR" dirty="0" err="1"/>
              <a:t>insertOne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6" y="2599459"/>
            <a:ext cx="8494568" cy="3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Data Types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6286057"/>
              </p:ext>
            </p:extLst>
          </p:nvPr>
        </p:nvGraphicFramePr>
        <p:xfrm>
          <a:off x="377668" y="1575375"/>
          <a:ext cx="8423574" cy="4660752"/>
        </p:xfrm>
        <a:graphic>
          <a:graphicData uri="http://schemas.openxmlformats.org/drawingml/2006/table">
            <a:tbl>
              <a:tblPr/>
              <a:tblGrid>
                <a:gridCol w="1052929">
                  <a:extLst>
                    <a:ext uri="{9D8B030D-6E8A-4147-A177-3AD203B41FA5}">
                      <a16:colId xmlns:a16="http://schemas.microsoft.com/office/drawing/2014/main" val="457879363"/>
                    </a:ext>
                  </a:extLst>
                </a:gridCol>
                <a:gridCol w="699539">
                  <a:extLst>
                    <a:ext uri="{9D8B030D-6E8A-4147-A177-3AD203B41FA5}">
                      <a16:colId xmlns:a16="http://schemas.microsoft.com/office/drawing/2014/main" val="1322349403"/>
                    </a:ext>
                  </a:extLst>
                </a:gridCol>
                <a:gridCol w="1406319">
                  <a:extLst>
                    <a:ext uri="{9D8B030D-6E8A-4147-A177-3AD203B41FA5}">
                      <a16:colId xmlns:a16="http://schemas.microsoft.com/office/drawing/2014/main" val="286902054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2251550018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018383202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504678429"/>
                    </a:ext>
                  </a:extLst>
                </a:gridCol>
                <a:gridCol w="1407600">
                  <a:extLst>
                    <a:ext uri="{9D8B030D-6E8A-4147-A177-3AD203B41FA5}">
                      <a16:colId xmlns:a16="http://schemas.microsoft.com/office/drawing/2014/main" val="3288993389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187193830"/>
                    </a:ext>
                  </a:extLst>
                </a:gridCol>
              </a:tblGrid>
              <a:tr h="38839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10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Double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“double”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DBPointer</a:t>
                      </a:r>
                      <a:endParaRPr lang="en-US" sz="900" dirty="0">
                        <a:effectLst/>
                      </a:endParaRP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dbPointer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33717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String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“string”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JavaScript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675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Object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“object”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Symbol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“symbol”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670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Array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“array”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JavaScript (with scope)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javascriptWithScope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94249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Binary data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binData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32-bit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int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03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Undefined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“undefined”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Timestamp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“timestamp”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84450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ObjectId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objectId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64-bit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“long”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95501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Boolean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“bool”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Decimal128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“decimal”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New in version 3.4.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6126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Date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“date”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Min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-1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minKey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196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Null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10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“null”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Max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maxKey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668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Regular Expression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“regex”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49759"/>
                  </a:ext>
                </a:extLst>
              </a:tr>
            </a:tbl>
          </a:graphicData>
        </a:graphic>
      </p:graphicFrame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 txBox="1">
            <a:spLocks/>
          </p:cNvSpPr>
          <p:nvPr/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1" hangingPunct="1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BSON</a:t>
            </a:r>
            <a:r>
              <a:rPr lang="ko-KR" altLang="en-US" dirty="0"/>
              <a:t>의 </a:t>
            </a:r>
            <a:r>
              <a:rPr lang="en-US" altLang="ko-KR" dirty="0"/>
              <a:t>Data Types</a:t>
            </a:r>
            <a:r>
              <a:rPr lang="ko-KR" altLang="en-US" dirty="0"/>
              <a:t>과 동일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Date();</a:t>
            </a:r>
            <a:endParaRPr lang="ko-KR" altLang="en-US" dirty="0"/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string</a:t>
            </a:r>
            <a:r>
              <a:rPr lang="ko-KR" altLang="en-US" dirty="0"/>
              <a:t>값으로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object type</a:t>
            </a:r>
            <a:r>
              <a:rPr lang="ko-KR" altLang="en-US" dirty="0"/>
              <a:t>으로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85911"/>
            <a:ext cx="463867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4659889"/>
            <a:ext cx="4772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값으로 사용되는 </a:t>
            </a:r>
            <a:r>
              <a:rPr lang="en-US" altLang="ko-KR" dirty="0"/>
              <a:t>data type</a:t>
            </a:r>
          </a:p>
          <a:p>
            <a:pPr lvl="1"/>
            <a:r>
              <a:rPr lang="en-US" altLang="ko-KR" dirty="0"/>
              <a:t>12 </a:t>
            </a:r>
            <a:r>
              <a:rPr lang="ko-KR" altLang="en-US" dirty="0"/>
              <a:t>바이트의 </a:t>
            </a:r>
            <a:r>
              <a:rPr lang="en-US" altLang="ko-KR" dirty="0"/>
              <a:t>hexadecimal</a:t>
            </a:r>
            <a:r>
              <a:rPr lang="ko-KR" altLang="en-US" dirty="0"/>
              <a:t>로 </a:t>
            </a:r>
            <a:r>
              <a:rPr lang="en-US" altLang="ko-KR" dirty="0"/>
              <a:t>id</a:t>
            </a:r>
            <a:r>
              <a:rPr lang="ko-KR" altLang="en-US" dirty="0"/>
              <a:t>값을 생성 가능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index</a:t>
            </a:r>
            <a:r>
              <a:rPr lang="ko-KR" altLang="en-US" dirty="0"/>
              <a:t>값을 순차적으로 생성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5918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에서 별도로 지정하지 않을 경우</a:t>
            </a:r>
            <a:r>
              <a:rPr lang="en-US" altLang="ko-KR" dirty="0"/>
              <a:t>, </a:t>
            </a:r>
            <a:r>
              <a:rPr lang="ko-KR" altLang="en-US" dirty="0"/>
              <a:t>모든 숫자는 </a:t>
            </a:r>
            <a:r>
              <a:rPr lang="en-US" altLang="ko-KR" dirty="0"/>
              <a:t>Double type</a:t>
            </a:r>
            <a:r>
              <a:rPr lang="ko-KR" altLang="en-US" dirty="0"/>
              <a:t>으로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NumberInt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NumberLong</a:t>
            </a:r>
            <a:endParaRPr lang="en-US" altLang="ko-KR" dirty="0"/>
          </a:p>
          <a:p>
            <a:pPr lvl="1"/>
            <a:r>
              <a:rPr lang="en-US" altLang="ko-KR" dirty="0"/>
              <a:t>64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8" y="1961598"/>
            <a:ext cx="4235083" cy="175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48" y="4569668"/>
            <a:ext cx="6629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송금하는 도중에 </a:t>
            </a:r>
            <a:r>
              <a:rPr lang="en-US" altLang="ko-KR" sz="2000" dirty="0"/>
              <a:t>C</a:t>
            </a:r>
            <a:r>
              <a:rPr lang="ko-KR" altLang="en-US" sz="2000" dirty="0"/>
              <a:t>에게도 </a:t>
            </a:r>
            <a:r>
              <a:rPr lang="en-US" altLang="ko-KR" sz="2000" dirty="0"/>
              <a:t>40</a:t>
            </a:r>
            <a:r>
              <a:rPr lang="ko-KR" altLang="en-US" sz="2000" dirty="0"/>
              <a:t>만원을 송금</a:t>
            </a:r>
            <a:endParaRPr lang="en-US" altLang="ko-KR" sz="2000" dirty="0"/>
          </a:p>
          <a:p>
            <a:pPr lvl="1"/>
            <a:r>
              <a:rPr lang="en-US" altLang="ko-KR" sz="1600" dirty="0"/>
              <a:t>1.	A = 700,000</a:t>
            </a:r>
          </a:p>
          <a:p>
            <a:pPr lvl="1"/>
            <a:r>
              <a:rPr lang="en-US" altLang="ko-KR" sz="1600" dirty="0"/>
              <a:t>2.	read(A)</a:t>
            </a:r>
          </a:p>
          <a:p>
            <a:pPr lvl="1"/>
            <a:r>
              <a:rPr lang="en-US" altLang="ko-KR" sz="1600" dirty="0"/>
              <a:t>3.	A := A – 500,000</a:t>
            </a:r>
          </a:p>
          <a:p>
            <a:pPr lvl="1"/>
            <a:r>
              <a:rPr lang="en-US" altLang="ko-KR" sz="1600" dirty="0"/>
              <a:t>4.	write(A)</a:t>
            </a:r>
          </a:p>
          <a:p>
            <a:pPr lvl="1"/>
            <a:r>
              <a:rPr lang="en-US" altLang="ko-KR" sz="1600" dirty="0"/>
              <a:t>5.	read(B)</a:t>
            </a:r>
          </a:p>
          <a:p>
            <a:pPr lvl="1"/>
            <a:r>
              <a:rPr lang="en-US" altLang="ko-KR" sz="1600" dirty="0"/>
              <a:t>6.	B := B + 500,000</a:t>
            </a:r>
          </a:p>
          <a:p>
            <a:pPr lvl="1"/>
            <a:r>
              <a:rPr lang="en-US" altLang="ko-KR" sz="1600" dirty="0"/>
              <a:t>7.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출금한 후 변경 금액을 갱신하기 전에</a:t>
            </a:r>
            <a:r>
              <a:rPr lang="en-US" altLang="ko-KR" dirty="0"/>
              <a:t>, </a:t>
            </a:r>
            <a:r>
              <a:rPr lang="ko-KR" altLang="en-US" dirty="0"/>
              <a:t>다른 작업에서 </a:t>
            </a:r>
            <a:r>
              <a:rPr lang="en-US" altLang="ko-KR" dirty="0"/>
              <a:t>A</a:t>
            </a:r>
            <a:r>
              <a:rPr lang="ko-KR" altLang="en-US" dirty="0"/>
              <a:t>의 잔액을 읽어서 처리할 경우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30</a:t>
            </a:r>
            <a:r>
              <a:rPr lang="ko-KR" altLang="en-US" dirty="0"/>
              <a:t>만원의 잔액이 남을 것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계좌에서 읽고 쓰기 작업 중이라면</a:t>
            </a:r>
            <a:r>
              <a:rPr lang="en-US" altLang="ko-KR" dirty="0"/>
              <a:t>, </a:t>
            </a:r>
            <a:r>
              <a:rPr lang="ko-KR" altLang="en-US" dirty="0"/>
              <a:t>다른 작업이 끼어들어서는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2F6BE-0D26-4A84-9F2D-39DFDF200CC2}"/>
              </a:ext>
            </a:extLst>
          </p:cNvPr>
          <p:cNvSpPr/>
          <p:nvPr/>
        </p:nvSpPr>
        <p:spPr>
          <a:xfrm>
            <a:off x="4770643" y="2048094"/>
            <a:ext cx="27778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read(A)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dirty="0"/>
              <a:t>A := A – 400,000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/>
              <a:t>write(A)</a:t>
            </a:r>
          </a:p>
          <a:p>
            <a:pPr marL="342900" indent="-342900">
              <a:buAutoNum type="arabicPeriod" startAt="3"/>
            </a:pPr>
            <a:endParaRPr lang="en-US" altLang="ko-KR" sz="1600" dirty="0"/>
          </a:p>
          <a:p>
            <a:pPr marL="342900" indent="-342900">
              <a:buAutoNum type="arabicPeriod" startAt="4"/>
            </a:pPr>
            <a:r>
              <a:rPr lang="en-US" altLang="ko-KR" sz="1600" dirty="0"/>
              <a:t>read(C)</a:t>
            </a:r>
          </a:p>
          <a:p>
            <a:pPr marL="342900" indent="-342900">
              <a:buAutoNum type="arabicPeriod" startAt="4"/>
            </a:pPr>
            <a:endParaRPr lang="en-US" altLang="ko-KR" sz="1600" dirty="0"/>
          </a:p>
          <a:p>
            <a:pPr marL="342900" indent="-342900">
              <a:buAutoNum type="arabicPeriod" startAt="5"/>
            </a:pPr>
            <a:r>
              <a:rPr lang="en-US" altLang="ko-KR" sz="1600" dirty="0"/>
              <a:t>C := C + 400,000</a:t>
            </a:r>
          </a:p>
          <a:p>
            <a:pPr marL="342900" indent="-342900">
              <a:buAutoNum type="arabicPeriod" startAt="5"/>
            </a:pPr>
            <a:endParaRPr lang="en-US" altLang="ko-KR" sz="1600" dirty="0"/>
          </a:p>
          <a:p>
            <a:pPr marL="342900" indent="-342900">
              <a:buAutoNum type="arabicPeriod" startAt="6"/>
            </a:pPr>
            <a:r>
              <a:rPr lang="en-US" altLang="ko-KR" sz="1600" dirty="0"/>
              <a:t>write(C)</a:t>
            </a:r>
          </a:p>
        </p:txBody>
      </p:sp>
    </p:spTree>
    <p:extLst>
      <p:ext uri="{BB962C8B-B14F-4D97-AF65-F5344CB8AC3E}">
        <p14:creationId xmlns:p14="http://schemas.microsoft.com/office/powerpoint/2010/main" val="4160963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NumberDecimal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 err="1"/>
              <a:t>비트형</a:t>
            </a:r>
            <a:r>
              <a:rPr lang="ko-KR" altLang="en-US" dirty="0"/>
              <a:t> 실수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612323"/>
            <a:ext cx="6686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3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Read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529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’.find({query});</a:t>
            </a:r>
          </a:p>
          <a:p>
            <a:pPr lvl="1"/>
            <a:r>
              <a:rPr lang="ko-KR" altLang="en-US" dirty="0"/>
              <a:t>아무것도 입력하지 않을 경우 </a:t>
            </a:r>
            <a:r>
              <a:rPr lang="en-US" altLang="ko-KR" dirty="0"/>
              <a:t>collection </a:t>
            </a:r>
            <a:r>
              <a:rPr lang="ko-KR" altLang="en-US" dirty="0"/>
              <a:t>내의 모든 값을 출력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연산자처럼</a:t>
            </a:r>
            <a:r>
              <a:rPr lang="en-US" altLang="ko-KR" dirty="0"/>
              <a:t>, </a:t>
            </a:r>
            <a:r>
              <a:rPr lang="ko-KR" altLang="en-US" dirty="0"/>
              <a:t>모든 조건을 만족하는 데이터 출력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254579" y="2558784"/>
            <a:ext cx="8693986" cy="2263178"/>
            <a:chOff x="254579" y="2558784"/>
            <a:chExt cx="8693986" cy="22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79" y="2558784"/>
              <a:ext cx="8634842" cy="132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79" y="4083695"/>
              <a:ext cx="8693986" cy="5322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79" y="4614963"/>
              <a:ext cx="402170" cy="20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0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’.find({query}).pretty()</a:t>
            </a:r>
          </a:p>
          <a:p>
            <a:pPr lvl="1"/>
            <a:r>
              <a:rPr lang="ko-KR" altLang="en-US" dirty="0"/>
              <a:t>출력을 보기 쉽게 깔끔하게 보정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2" y="1937747"/>
            <a:ext cx="6108595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비교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64454"/>
              </p:ext>
            </p:extLst>
          </p:nvPr>
        </p:nvGraphicFramePr>
        <p:xfrm>
          <a:off x="1030191" y="1532007"/>
          <a:ext cx="7083618" cy="4370049"/>
        </p:xfrm>
        <a:graphic>
          <a:graphicData uri="http://schemas.openxmlformats.org/drawingml/2006/table">
            <a:tbl>
              <a:tblPr/>
              <a:tblGrid>
                <a:gridCol w="1341837">
                  <a:extLst>
                    <a:ext uri="{9D8B030D-6E8A-4147-A177-3AD203B41FA5}">
                      <a16:colId xmlns:a16="http://schemas.microsoft.com/office/drawing/2014/main" val="4158627549"/>
                    </a:ext>
                  </a:extLst>
                </a:gridCol>
                <a:gridCol w="5741781">
                  <a:extLst>
                    <a:ext uri="{9D8B030D-6E8A-4147-A177-3AD203B41FA5}">
                      <a16:colId xmlns:a16="http://schemas.microsoft.com/office/drawing/2014/main" val="17080725"/>
                    </a:ext>
                  </a:extLst>
                </a:gridCol>
              </a:tblGrid>
              <a:tr h="39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976607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eq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4714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(greater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큰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67798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(greather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크거나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493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(less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47236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(less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54131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$ne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(not equal)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6365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$in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배열 안에 속하는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5536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nin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주어빈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배열 안에 속하지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45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2" y="1819448"/>
            <a:ext cx="4043214" cy="3774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49" y="1819448"/>
            <a:ext cx="4102356" cy="3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논리 연산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2533"/>
              </p:ext>
            </p:extLst>
          </p:nvPr>
        </p:nvGraphicFramePr>
        <p:xfrm>
          <a:off x="1467716" y="2713677"/>
          <a:ext cx="6208568" cy="2006710"/>
        </p:xfrm>
        <a:graphic>
          <a:graphicData uri="http://schemas.openxmlformats.org/drawingml/2006/table">
            <a:tbl>
              <a:tblPr/>
              <a:tblGrid>
                <a:gridCol w="1100201">
                  <a:extLst>
                    <a:ext uri="{9D8B030D-6E8A-4147-A177-3AD203B41FA5}">
                      <a16:colId xmlns:a16="http://schemas.microsoft.com/office/drawing/2014/main" val="4113072212"/>
                    </a:ext>
                  </a:extLst>
                </a:gridCol>
                <a:gridCol w="5108367">
                  <a:extLst>
                    <a:ext uri="{9D8B030D-6E8A-4147-A177-3AD203B41FA5}">
                      <a16:colId xmlns:a16="http://schemas.microsoft.com/office/drawing/2014/main" val="1734314452"/>
                    </a:ext>
                  </a:extLst>
                </a:gridCol>
              </a:tblGrid>
              <a:tr h="39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48674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</a:t>
                      </a:r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조건중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하나라도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26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$and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9255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$not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2245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8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1329526"/>
            <a:ext cx="404859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19" y="1329526"/>
            <a:ext cx="464539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$exist : true/false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field</a:t>
            </a:r>
            <a:r>
              <a:rPr lang="ko-KR" altLang="en-US" dirty="0"/>
              <a:t>의 존재하는지 여부를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24" y="1718417"/>
            <a:ext cx="4123864" cy="46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1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$type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ko-KR" altLang="en-US" dirty="0" err="1"/>
              <a:t>자료형이</a:t>
            </a:r>
            <a:r>
              <a:rPr lang="ko-KR" altLang="en-US" dirty="0"/>
              <a:t> 일치하는 </a:t>
            </a:r>
            <a:r>
              <a:rPr lang="en-US" altLang="ko-KR" dirty="0"/>
              <a:t>document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2" y="1716743"/>
            <a:ext cx="5289136" cy="47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번까지 모든 작업이 완료되었다면</a:t>
            </a:r>
            <a:endParaRPr lang="en-US" altLang="ko-KR" dirty="0"/>
          </a:p>
          <a:p>
            <a:pPr lvl="1"/>
            <a:r>
              <a:rPr lang="ko-KR" altLang="en-US" dirty="0"/>
              <a:t>아무런 문제가 없음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성공적으로 수행된 트랜잭션은 영원히 반영해야 함</a:t>
            </a:r>
            <a:endParaRPr lang="en-US" altLang="ko-KR" dirty="0"/>
          </a:p>
          <a:p>
            <a:pPr lvl="1"/>
            <a:r>
              <a:rPr lang="ko-KR" altLang="en-US" dirty="0"/>
              <a:t>시스템에 오류가 생겨도</a:t>
            </a:r>
            <a:r>
              <a:rPr lang="en-US" altLang="ko-KR" dirty="0"/>
              <a:t>, </a:t>
            </a:r>
            <a:r>
              <a:rPr lang="ko-KR" altLang="en-US" dirty="0"/>
              <a:t>성공 이전으로 돌아가서는 안됨</a:t>
            </a:r>
          </a:p>
        </p:txBody>
      </p:sp>
    </p:spTree>
    <p:extLst>
      <p:ext uri="{BB962C8B-B14F-4D97-AF65-F5344CB8AC3E}">
        <p14:creationId xmlns:p14="http://schemas.microsoft.com/office/powerpoint/2010/main" val="2367090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150" y="1310874"/>
            <a:ext cx="8161700" cy="4905892"/>
            <a:chOff x="491150" y="967973"/>
            <a:chExt cx="8161700" cy="49058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50" y="967973"/>
              <a:ext cx="8161700" cy="34775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" y="4513581"/>
              <a:ext cx="5961590" cy="1360284"/>
            </a:xfrm>
            <a:prstGeom prst="rect">
              <a:avLst/>
            </a:prstGeom>
          </p:spPr>
        </p:pic>
      </p:grp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More Example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302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꼴의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이 달라도 값으로 </a:t>
            </a:r>
            <a:r>
              <a:rPr lang="en-US" altLang="ko-KR" dirty="0"/>
              <a:t>find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1" y="1297923"/>
            <a:ext cx="7299399" cy="4422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9709" y="3730335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245" y="4329544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709" y="5143497"/>
            <a:ext cx="7346373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0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정규식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$regex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정규식을 이용하여 </a:t>
            </a:r>
            <a:r>
              <a:rPr lang="en-US" altLang="ko-KR" dirty="0"/>
              <a:t>Document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pPr lvl="1"/>
            <a:r>
              <a:rPr lang="en-US" altLang="ko-KR" dirty="0"/>
              <a:t>{ &lt;field&gt;: { $regex: /pattern/} }</a:t>
            </a:r>
          </a:p>
          <a:p>
            <a:pPr lvl="1"/>
            <a:r>
              <a:rPr lang="en-US" altLang="ko-KR" dirty="0"/>
              <a:t>{ &lt;field&gt;: { $regex: 'pattern’ } }</a:t>
            </a:r>
          </a:p>
          <a:p>
            <a:pPr lvl="1"/>
            <a:r>
              <a:rPr lang="en-US" altLang="ko-KR" dirty="0"/>
              <a:t>{ &lt;field&gt;: /pattern/}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9" y="2882905"/>
            <a:ext cx="4115555" cy="341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53" y="2882905"/>
            <a:ext cx="4156123" cy="28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특정한 </a:t>
            </a:r>
            <a:r>
              <a:rPr lang="en-US" altLang="ko-KR" dirty="0"/>
              <a:t>field</a:t>
            </a:r>
            <a:r>
              <a:rPr lang="ko-KR" altLang="en-US" dirty="0"/>
              <a:t>를 선택하여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4" y="1501839"/>
            <a:ext cx="7266871" cy="4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sort()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field</a:t>
            </a:r>
            <a:r>
              <a:rPr lang="ko-KR" altLang="en-US" dirty="0"/>
              <a:t>에 대해서 정렬하여 출력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2A945-25D5-40EA-8E32-08446AE6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60887"/>
            <a:ext cx="8312727" cy="4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3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limit()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출력 개수에 제한을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skip()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를 건너뛰고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75CD-50EA-411E-9303-7532E75E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406023"/>
            <a:ext cx="8312727" cy="219471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5F803E0-9354-48A8-98B5-3AFD29B9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72889"/>
              </p:ext>
            </p:extLst>
          </p:nvPr>
        </p:nvGraphicFramePr>
        <p:xfrm>
          <a:off x="415637" y="4427641"/>
          <a:ext cx="81486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비트맵 이미지" r:id="rId5" imgW="8148600" imgH="2319480" progId="Paint.Picture">
                  <p:embed/>
                </p:oleObj>
              </mc:Choice>
              <mc:Fallback>
                <p:oleObj name="비트맵 이미지" r:id="rId5" imgW="8148600" imgH="231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637" y="4427641"/>
                        <a:ext cx="8148638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09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count()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개수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F33A8-40F7-4BAA-91D7-6B367218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31"/>
          <a:stretch/>
        </p:blipFill>
        <p:spPr>
          <a:xfrm>
            <a:off x="415636" y="2680137"/>
            <a:ext cx="8312727" cy="26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0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Update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92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’.update({query}, {update</a:t>
            </a:r>
            <a:r>
              <a:rPr lang="ko-KR" altLang="en-US" dirty="0"/>
              <a:t>값</a:t>
            </a:r>
            <a:r>
              <a:rPr lang="en-US" altLang="ko-KR" dirty="0"/>
              <a:t>}, {</a:t>
            </a:r>
            <a:r>
              <a:rPr lang="ko-KR" altLang="en-US" dirty="0"/>
              <a:t>인자</a:t>
            </a:r>
            <a:r>
              <a:rPr lang="en-US" altLang="ko-KR" dirty="0"/>
              <a:t>});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upsert</a:t>
            </a:r>
            <a:r>
              <a:rPr lang="en-US" altLang="ko-KR" dirty="0"/>
              <a:t> : true</a:t>
            </a:r>
            <a:r>
              <a:rPr lang="ko-KR" altLang="en-US" dirty="0"/>
              <a:t>일 경우</a:t>
            </a:r>
            <a:r>
              <a:rPr lang="en-US" altLang="ko-KR" dirty="0"/>
              <a:t>, query</a:t>
            </a:r>
            <a:r>
              <a:rPr lang="ko-KR" altLang="en-US" dirty="0"/>
              <a:t>에 해당하는 문서가 없을 경우</a:t>
            </a:r>
            <a:r>
              <a:rPr lang="en-US" altLang="ko-KR" dirty="0"/>
              <a:t>, </a:t>
            </a:r>
            <a:r>
              <a:rPr lang="ko-KR" altLang="en-US" dirty="0"/>
              <a:t>새롭게 </a:t>
            </a:r>
            <a:r>
              <a:rPr lang="en-US" altLang="ko-KR" dirty="0"/>
              <a:t>document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multi : true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여러 개의 </a:t>
            </a:r>
            <a:r>
              <a:rPr lang="en-US" altLang="ko-KR" dirty="0"/>
              <a:t>document</a:t>
            </a:r>
            <a:r>
              <a:rPr lang="ko-KR" altLang="en-US" dirty="0"/>
              <a:t>를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의 내용이 </a:t>
            </a:r>
            <a:r>
              <a:rPr lang="en-US" altLang="ko-KR" dirty="0"/>
              <a:t>update</a:t>
            </a:r>
            <a:r>
              <a:rPr lang="ko-KR" altLang="en-US" dirty="0"/>
              <a:t>값 자체로 변한다는 점에 주의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9" y="3962619"/>
            <a:ext cx="8593442" cy="1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2392315"/>
            <a:ext cx="8652585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의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Master-Slave Replication</a:t>
            </a:r>
          </a:p>
          <a:p>
            <a:pPr lvl="1"/>
            <a:r>
              <a:rPr lang="ko-KR" altLang="en-US" sz="1600" dirty="0"/>
              <a:t>데이터를 안정적으로 보존하기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에 데이터 복제</a:t>
            </a:r>
            <a:endParaRPr lang="en-US" altLang="ko-KR" sz="1600" dirty="0"/>
          </a:p>
        </p:txBody>
      </p:sp>
      <p:pic>
        <p:nvPicPr>
          <p:cNvPr id="1028" name="Picture 4" descr="RDBMS master-slav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81" y="2078727"/>
            <a:ext cx="6090236" cy="4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8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$set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만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$unset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 </a:t>
            </a:r>
            <a:r>
              <a:rPr lang="ko-KR" altLang="en-US" dirty="0"/>
              <a:t>제거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502976"/>
            <a:ext cx="8599357" cy="185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b="3148"/>
          <a:stretch/>
        </p:blipFill>
        <p:spPr>
          <a:xfrm>
            <a:off x="272321" y="4315908"/>
            <a:ext cx="8546128" cy="18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값을 증감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" y="2047593"/>
            <a:ext cx="7930506" cy="3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mul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값에 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2" y="1674389"/>
            <a:ext cx="7817597" cy="4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$rename 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의 이름을 새롭게 교체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1626" y="2617609"/>
            <a:ext cx="8834870" cy="2123297"/>
            <a:chOff x="123825" y="3000375"/>
            <a:chExt cx="13792200" cy="3314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3000375"/>
              <a:ext cx="8896350" cy="857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5" y="3857625"/>
              <a:ext cx="13792200" cy="24574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93621" t="21671" r="5098" b="66912"/>
            <a:stretch/>
          </p:blipFill>
          <p:spPr>
            <a:xfrm>
              <a:off x="3719945" y="3548406"/>
              <a:ext cx="176646" cy="28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58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$min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클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66406"/>
            <a:ext cx="8646671" cy="35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9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$max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작을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57534"/>
            <a:ext cx="8646671" cy="35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updateMulti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797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Delete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08869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’.remove({query}, {</a:t>
            </a:r>
            <a:r>
              <a:rPr lang="ko-KR" altLang="en-US" dirty="0"/>
              <a:t>인자</a:t>
            </a:r>
            <a:r>
              <a:rPr lang="en-US" altLang="ko-KR" dirty="0"/>
              <a:t>})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en-US" altLang="ko-KR" dirty="0"/>
              <a:t> : query </a:t>
            </a:r>
            <a:r>
              <a:rPr lang="ko-KR" altLang="en-US" dirty="0"/>
              <a:t>조건을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" y="2242439"/>
            <a:ext cx="8569786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deleteOne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삭제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ko-KR" altLang="en-US" dirty="0"/>
              <a:t>을 설정했을 때와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deleteMany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전부 삭제</a:t>
            </a:r>
            <a:endParaRPr lang="en-US" altLang="ko-KR" dirty="0"/>
          </a:p>
          <a:p>
            <a:pPr lvl="1"/>
            <a:r>
              <a:rPr lang="en-US" altLang="ko-KR" dirty="0"/>
              <a:t>remove</a:t>
            </a:r>
            <a:r>
              <a:rPr lang="ko-KR" altLang="en-US" dirty="0"/>
              <a:t>와 동일하게 가동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7" y="1912725"/>
            <a:ext cx="8776785" cy="170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8" y="5058270"/>
            <a:ext cx="8593442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0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7718</TotalTime>
  <Words>3654</Words>
  <Application>Microsoft Office PowerPoint</Application>
  <PresentationFormat>화면 슬라이드 쇼(4:3)</PresentationFormat>
  <Paragraphs>1106</Paragraphs>
  <Slides>115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5" baseType="lpstr">
      <vt:lpstr>inherit</vt:lpstr>
      <vt:lpstr>Monotype Sorts</vt:lpstr>
      <vt:lpstr>맑은 고딕</vt:lpstr>
      <vt:lpstr>함초롬바탕</vt:lpstr>
      <vt:lpstr>Arial</vt:lpstr>
      <vt:lpstr>Arial Rounded MT Bold</vt:lpstr>
      <vt:lpstr>Calibri</vt:lpstr>
      <vt:lpstr>Wingdings</vt:lpstr>
      <vt:lpstr>1_Office 테마</vt:lpstr>
      <vt:lpstr>비트맵 이미지</vt:lpstr>
      <vt:lpstr>MongoDB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JeongHyeYeong</cp:lastModifiedBy>
  <cp:revision>403</cp:revision>
  <dcterms:created xsi:type="dcterms:W3CDTF">2018-04-11T11:57:23Z</dcterms:created>
  <dcterms:modified xsi:type="dcterms:W3CDTF">2018-07-11T10:06:25Z</dcterms:modified>
</cp:coreProperties>
</file>